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8288000" cy="10287000"/>
  <p:notesSz cx="6858000" cy="9144000"/>
  <p:embeddedFontLst>
    <p:embeddedFont>
      <p:font typeface="Arial Nova Light" panose="020B0304020202020204" pitchFamily="34" charset="0"/>
      <p:regular r:id="rId7"/>
      <p:italic r:id="rId8"/>
    </p:embeddedFont>
    <p:embeddedFont>
      <p:font typeface="Open Sans" panose="020B060603050402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85E5E"/>
    <a:srgbClr val="009999"/>
    <a:srgbClr val="008080"/>
    <a:srgbClr val="00A6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E6BE76-2677-44F0-BA77-6C52DCDFA683}" v="1" dt="2026-10-10T15:20:20.1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8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t McKennedy" userId="S::janet.mckennedy_tudublin.ie#ext#@kuleuven.onmicrosoft.com::73ca7b78-8e23-42b0-bf32-aead6c0b39a6" providerId="AD" clId="Web-{00000000-0000-0000-0000-000000000000}"/>
    <pc:docChg chg="delSld modSld">
      <pc:chgData name="Janet McKennedy" userId="S::janet.mckennedy_tudublin.ie#ext#@kuleuven.onmicrosoft.com::73ca7b78-8e23-42b0-bf32-aead6c0b39a6" providerId="AD" clId="Web-{00000000-0000-0000-0000-000000000000}" dt="2026-10-08T16:19:53.654" v="244"/>
      <pc:docMkLst>
        <pc:docMk/>
      </pc:docMkLst>
      <pc:sldChg chg="addSp delSp modSp">
        <pc:chgData name="Janet McKennedy" userId="S::janet.mckennedy_tudublin.ie#ext#@kuleuven.onmicrosoft.com::73ca7b78-8e23-42b0-bf32-aead6c0b39a6" providerId="AD" clId="Web-{00000000-0000-0000-0000-000000000000}" dt="2026-10-08T16:19:53.654" v="244"/>
        <pc:sldMkLst>
          <pc:docMk/>
          <pc:sldMk cId="0" sldId="256"/>
        </pc:sldMkLst>
        <pc:spChg chg="mod">
          <ac:chgData name="Janet McKennedy" userId="S::janet.mckennedy_tudublin.ie#ext#@kuleuven.onmicrosoft.com::73ca7b78-8e23-42b0-bf32-aead6c0b39a6" providerId="AD" clId="Web-{00000000-0000-0000-0000-000000000000}" dt="2026-10-08T16:12:20.559" v="17" actId="14100"/>
          <ac:spMkLst>
            <pc:docMk/>
            <pc:sldMk cId="0" sldId="256"/>
            <ac:spMk id="3" creationId="{00000000-0000-0000-0000-000000000000}"/>
          </ac:spMkLst>
        </pc:spChg>
        <pc:graphicFrameChg chg="add mod modGraphic">
          <ac:chgData name="Janet McKennedy" userId="S::janet.mckennedy_tudublin.ie#ext#@kuleuven.onmicrosoft.com::73ca7b78-8e23-42b0-bf32-aead6c0b39a6" providerId="AD" clId="Web-{00000000-0000-0000-0000-000000000000}" dt="2026-10-08T16:19:53.654" v="244"/>
          <ac:graphicFrameMkLst>
            <pc:docMk/>
            <pc:sldMk cId="0" sldId="256"/>
            <ac:graphicFrameMk id="7" creationId="{F053FE42-6ABC-B9C3-6C40-DFDBFC3D64C6}"/>
          </ac:graphicFrameMkLst>
        </pc:graphicFrameChg>
      </pc:sldChg>
    </pc:docChg>
  </pc:docChgLst>
  <pc:docChgLst>
    <pc:chgData name="Ventura-Medina, Esther" userId="b96a3afe-174c-4852-bfd6-500affa14fe7" providerId="ADAL" clId="{E5BF7948-E21F-4CDE-9011-6AFAD629F6B9}"/>
    <pc:docChg chg="modSld">
      <pc:chgData name="Ventura-Medina, Esther" userId="b96a3afe-174c-4852-bfd6-500affa14fe7" providerId="ADAL" clId="{E5BF7948-E21F-4CDE-9011-6AFAD629F6B9}" dt="2026-10-10T15:21:02.804" v="10" actId="113"/>
      <pc:docMkLst>
        <pc:docMk/>
      </pc:docMkLst>
      <pc:sldChg chg="addSp modSp mod">
        <pc:chgData name="Ventura-Medina, Esther" userId="b96a3afe-174c-4852-bfd6-500affa14fe7" providerId="ADAL" clId="{E5BF7948-E21F-4CDE-9011-6AFAD629F6B9}" dt="2026-10-10T15:21:02.804" v="10" actId="113"/>
        <pc:sldMkLst>
          <pc:docMk/>
          <pc:sldMk cId="0" sldId="256"/>
        </pc:sldMkLst>
        <pc:spChg chg="add mod">
          <ac:chgData name="Ventura-Medina, Esther" userId="b96a3afe-174c-4852-bfd6-500affa14fe7" providerId="ADAL" clId="{E5BF7948-E21F-4CDE-9011-6AFAD629F6B9}" dt="2026-10-10T15:21:02.804" v="10" actId="113"/>
          <ac:spMkLst>
            <pc:docMk/>
            <pc:sldMk cId="0" sldId="256"/>
            <ac:spMk id="4" creationId="{408D10C6-9923-4207-B1A6-F32D9A8ACF5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1926C-0C5F-4A9A-BF01-D76BA0396581}" type="datetimeFigureOut">
              <a:rPr lang="nl-BE" smtClean="0"/>
              <a:t>10/10/2026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B67FA-FB7A-4953-87EF-8AD8F4E5086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75732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buFont typeface="Arial" panose="020B0604020202020204" pitchFamily="34" charset="0"/>
              <a:buNone/>
            </a:pP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12.15 – 12.25  Carolien intro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12.25- 12.30    Cindy Step 1 </a:t>
            </a:r>
            <a:r>
              <a:rPr lang="nl-BE" sz="1800" b="0" i="0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inventory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12.30-12.35     </a:t>
            </a:r>
            <a:r>
              <a:rPr lang="nl-BE" sz="1800" b="0" i="0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Una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 Step 2 design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BE" sz="1800" b="0" i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12.35 – 12.55   Break-out room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12.55-13.10:     report </a:t>
            </a:r>
            <a:r>
              <a:rPr lang="nl-BE" sz="1800" b="0" i="0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from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 BO rooms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13.10-13.20     Lynn Step 3 </a:t>
            </a:r>
            <a:r>
              <a:rPr lang="nl-BE" sz="1800" b="0" i="0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implementation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 </a:t>
            </a:r>
          </a:p>
          <a:p>
            <a:pPr algn="l" rtl="0" fontAlgn="base"/>
            <a:r>
              <a:rPr lang="nl-BE" sz="1800" b="0" i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+ poll/word </a:t>
            </a:r>
            <a:r>
              <a:rPr lang="nl-BE" sz="1800" b="0" i="1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cloud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 </a:t>
            </a:r>
            <a:endParaRPr lang="nl-BE" b="0" i="0">
              <a:solidFill>
                <a:srgbClr val="000000"/>
              </a:solidFill>
              <a:effectLst/>
              <a:latin typeface="Arial Nova Light" panose="020B03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13.20- 13.30 Esther Step 4 </a:t>
            </a:r>
            <a:r>
              <a:rPr lang="nl-BE" sz="1800" b="0" i="0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dissemination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 </a:t>
            </a:r>
          </a:p>
          <a:p>
            <a:pPr algn="l" rtl="0" fontAlgn="base"/>
            <a:r>
              <a:rPr lang="nl-BE" sz="1800" b="0" i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+ small </a:t>
            </a:r>
            <a:r>
              <a:rPr lang="nl-BE" sz="1800" b="0" i="1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acitivity</a:t>
            </a:r>
            <a:r>
              <a:rPr lang="nl-BE" sz="1800" b="0" i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 on </a:t>
            </a:r>
            <a:r>
              <a:rPr lang="nl-BE" sz="1800" b="0" i="1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dissemination</a:t>
            </a:r>
            <a:r>
              <a:rPr lang="nl-BE" sz="1800" b="0" i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?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 </a:t>
            </a:r>
            <a:endParaRPr lang="nl-BE" b="0" i="0">
              <a:solidFill>
                <a:srgbClr val="000000"/>
              </a:solidFill>
              <a:effectLst/>
              <a:latin typeface="Arial Nova Light" panose="020B03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13.30 – 13.32 Carolien </a:t>
            </a:r>
            <a:r>
              <a:rPr lang="nl-BE" sz="1800" b="0" i="0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wrap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 up timeline 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13.32-13.45 feedback, </a:t>
            </a:r>
            <a:r>
              <a:rPr lang="nl-BE" sz="1800" b="0" i="0" err="1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discussion</a:t>
            </a:r>
            <a:r>
              <a:rPr lang="nl-BE" sz="1800" b="0" i="0">
                <a:solidFill>
                  <a:srgbClr val="000000"/>
                </a:solidFill>
                <a:effectLst/>
                <a:latin typeface="Arial Nova Light" panose="020B0304020202020204" pitchFamily="34" charset="0"/>
              </a:rPr>
              <a:t>… </a:t>
            </a:r>
          </a:p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B67FA-FB7A-4953-87EF-8AD8F4E50864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6334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861" y="8865906"/>
            <a:ext cx="18022278" cy="1306615"/>
          </a:xfrm>
          <a:custGeom>
            <a:avLst/>
            <a:gdLst/>
            <a:ahLst/>
            <a:cxnLst/>
            <a:rect l="l" t="t" r="r" b="b"/>
            <a:pathLst>
              <a:path w="18022278" h="1306615">
                <a:moveTo>
                  <a:pt x="0" y="0"/>
                </a:moveTo>
                <a:lnTo>
                  <a:pt x="18022278" y="0"/>
                </a:lnTo>
                <a:lnTo>
                  <a:pt x="18022278" y="1306615"/>
                </a:lnTo>
                <a:lnTo>
                  <a:pt x="0" y="13066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" name="Freeform 3"/>
          <p:cNvSpPr/>
          <p:nvPr/>
        </p:nvSpPr>
        <p:spPr>
          <a:xfrm>
            <a:off x="300878" y="438329"/>
            <a:ext cx="2373445" cy="2127942"/>
          </a:xfrm>
          <a:custGeom>
            <a:avLst/>
            <a:gdLst/>
            <a:ahLst/>
            <a:cxnLst/>
            <a:rect l="l" t="t" r="r" b="b"/>
            <a:pathLst>
              <a:path w="2372126" h="2372126">
                <a:moveTo>
                  <a:pt x="0" y="0"/>
                </a:moveTo>
                <a:lnTo>
                  <a:pt x="2372126" y="0"/>
                </a:lnTo>
                <a:lnTo>
                  <a:pt x="2372126" y="2372126"/>
                </a:lnTo>
                <a:lnTo>
                  <a:pt x="0" y="23721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9" name="Group 9"/>
          <p:cNvGrpSpPr/>
          <p:nvPr/>
        </p:nvGrpSpPr>
        <p:grpSpPr>
          <a:xfrm>
            <a:off x="0" y="0"/>
            <a:ext cx="18288000" cy="114479"/>
            <a:chOff x="0" y="0"/>
            <a:chExt cx="4816593" cy="3015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16592" cy="30151"/>
            </a:xfrm>
            <a:custGeom>
              <a:avLst/>
              <a:gdLst/>
              <a:ahLst/>
              <a:cxnLst/>
              <a:rect l="l" t="t" r="r" b="b"/>
              <a:pathLst>
                <a:path w="4816592" h="30151">
                  <a:moveTo>
                    <a:pt x="0" y="0"/>
                  </a:moveTo>
                  <a:lnTo>
                    <a:pt x="4816592" y="0"/>
                  </a:lnTo>
                  <a:lnTo>
                    <a:pt x="4816592" y="30151"/>
                  </a:lnTo>
                  <a:lnTo>
                    <a:pt x="0" y="30151"/>
                  </a:lnTo>
                  <a:close/>
                </a:path>
              </a:pathLst>
            </a:custGeom>
            <a:solidFill>
              <a:srgbClr val="007E8B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816593" cy="682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10172521"/>
            <a:ext cx="18288000" cy="114479"/>
            <a:chOff x="0" y="0"/>
            <a:chExt cx="4816593" cy="3015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16592" cy="30151"/>
            </a:xfrm>
            <a:custGeom>
              <a:avLst/>
              <a:gdLst/>
              <a:ahLst/>
              <a:cxnLst/>
              <a:rect l="l" t="t" r="r" b="b"/>
              <a:pathLst>
                <a:path w="4816592" h="30151">
                  <a:moveTo>
                    <a:pt x="0" y="0"/>
                  </a:moveTo>
                  <a:lnTo>
                    <a:pt x="4816592" y="0"/>
                  </a:lnTo>
                  <a:lnTo>
                    <a:pt x="4816592" y="30151"/>
                  </a:lnTo>
                  <a:lnTo>
                    <a:pt x="0" y="30151"/>
                  </a:lnTo>
                  <a:close/>
                </a:path>
              </a:pathLst>
            </a:custGeom>
            <a:solidFill>
              <a:srgbClr val="007E8B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816593" cy="682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801780" y="8596602"/>
            <a:ext cx="4185342" cy="269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39"/>
              </a:lnSpc>
            </a:pPr>
            <a:r>
              <a:rPr lang="en-US" sz="1999">
                <a:solidFill>
                  <a:srgbClr val="484848"/>
                </a:solidFill>
                <a:latin typeface="Open Sans"/>
                <a:ea typeface="Open Sans"/>
                <a:cs typeface="Open Sans"/>
                <a:sym typeface="Open Sans"/>
              </a:rPr>
              <a:t>Erasmus+ Project 2024 - 2027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053FE42-6ABC-B9C3-6C40-DFDBFC3D64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629338"/>
              </p:ext>
            </p:extLst>
          </p:nvPr>
        </p:nvGraphicFramePr>
        <p:xfrm>
          <a:off x="3241109" y="1064712"/>
          <a:ext cx="13208172" cy="7373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2724">
                  <a:extLst>
                    <a:ext uri="{9D8B030D-6E8A-4147-A177-3AD203B41FA5}">
                      <a16:colId xmlns:a16="http://schemas.microsoft.com/office/drawing/2014/main" val="768445660"/>
                    </a:ext>
                  </a:extLst>
                </a:gridCol>
                <a:gridCol w="4402724">
                  <a:extLst>
                    <a:ext uri="{9D8B030D-6E8A-4147-A177-3AD203B41FA5}">
                      <a16:colId xmlns:a16="http://schemas.microsoft.com/office/drawing/2014/main" val="3836146196"/>
                    </a:ext>
                  </a:extLst>
                </a:gridCol>
                <a:gridCol w="4402724">
                  <a:extLst>
                    <a:ext uri="{9D8B030D-6E8A-4147-A177-3AD203B41FA5}">
                      <a16:colId xmlns:a16="http://schemas.microsoft.com/office/drawing/2014/main" val="220087867"/>
                    </a:ext>
                  </a:extLst>
                </a:gridCol>
              </a:tblGrid>
              <a:tr h="1056883">
                <a:tc>
                  <a:txBody>
                    <a:bodyPr/>
                    <a:lstStyle/>
                    <a:p>
                      <a:pPr algn="ctr"/>
                      <a:endParaRPr lang="en-GB" sz="4000" b="1" dirty="0">
                        <a:solidFill>
                          <a:srgbClr val="006666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>
                          <a:solidFill>
                            <a:srgbClr val="006666"/>
                          </a:solidFill>
                        </a:rPr>
                        <a:t>Positives</a:t>
                      </a:r>
                      <a:endParaRPr lang="en-GB" sz="4000" b="1" dirty="0">
                        <a:solidFill>
                          <a:srgbClr val="006666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000" b="1">
                          <a:solidFill>
                            <a:srgbClr val="006666"/>
                          </a:solidFill>
                        </a:rPr>
                        <a:t>Challenges</a:t>
                      </a:r>
                      <a:endParaRPr lang="en-GB" sz="4000" b="1" dirty="0">
                        <a:solidFill>
                          <a:srgbClr val="006666"/>
                        </a:solidFill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353901"/>
                  </a:ext>
                </a:extLst>
              </a:tr>
              <a:tr h="105271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4000" b="1" kern="1200">
                          <a:solidFill>
                            <a:srgbClr val="006666"/>
                          </a:solidFill>
                          <a:latin typeface="+mn-lt"/>
                          <a:ea typeface="+mn-ea"/>
                          <a:cs typeface="+mn-cs"/>
                        </a:rPr>
                        <a:t>Academics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40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488157"/>
                  </a:ext>
                </a:extLst>
              </a:tr>
              <a:tr h="105271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4000" b="1" kern="1200">
                          <a:solidFill>
                            <a:srgbClr val="006666"/>
                          </a:solidFill>
                          <a:latin typeface="+mn-lt"/>
                          <a:ea typeface="+mn-ea"/>
                          <a:cs typeface="+mn-cs"/>
                        </a:rPr>
                        <a:t>Social Integration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40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928017"/>
                  </a:ext>
                </a:extLst>
              </a:tr>
              <a:tr h="105271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4000" b="1" kern="1200">
                          <a:solidFill>
                            <a:srgbClr val="006666"/>
                          </a:solidFill>
                          <a:latin typeface="+mn-lt"/>
                          <a:ea typeface="+mn-ea"/>
                          <a:cs typeface="+mn-cs"/>
                        </a:rPr>
                        <a:t>Finance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40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450603"/>
                  </a:ext>
                </a:extLst>
              </a:tr>
              <a:tr h="105271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4000" b="1" kern="1200">
                          <a:solidFill>
                            <a:srgbClr val="006666"/>
                          </a:solidFill>
                          <a:latin typeface="+mn-lt"/>
                          <a:ea typeface="+mn-ea"/>
                          <a:cs typeface="+mn-cs"/>
                        </a:rPr>
                        <a:t>Time Management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40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351640"/>
                  </a:ext>
                </a:extLst>
              </a:tr>
              <a:tr h="105271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4000" b="1" kern="1200">
                          <a:solidFill>
                            <a:srgbClr val="006666"/>
                          </a:solidFill>
                          <a:latin typeface="+mn-lt"/>
                          <a:ea typeface="+mn-ea"/>
                          <a:cs typeface="+mn-cs"/>
                        </a:rPr>
                        <a:t>Mental Health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40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704614"/>
                  </a:ext>
                </a:extLst>
              </a:tr>
              <a:tr h="1052714"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en-GB" sz="4000" b="1" kern="1200">
                          <a:solidFill>
                            <a:srgbClr val="006666"/>
                          </a:solidFill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endParaRPr lang="en-GB" sz="4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810909"/>
                  </a:ext>
                </a:extLst>
              </a:tr>
            </a:tbl>
          </a:graphicData>
        </a:graphic>
      </p:graphicFrame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408D10C6-9923-4207-B1A6-F32D9A8ACF58}"/>
              </a:ext>
            </a:extLst>
          </p:cNvPr>
          <p:cNvSpPr>
            <a:spLocks noGrp="1"/>
          </p:cNvSpPr>
          <p:nvPr/>
        </p:nvSpPr>
        <p:spPr>
          <a:xfrm>
            <a:off x="300878" y="6703526"/>
            <a:ext cx="2541462" cy="27433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704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dirty="0"/>
              <a:t>Innovative interventions to improve social &amp; academic integration of STEM university students  © 2026 by In-4-STEM project is licensed under Creative Commons Attribution-NonCommercial-ShareAlike 4.0 International </a:t>
            </a:r>
          </a:p>
          <a:p>
            <a:pPr algn="l"/>
            <a:r>
              <a:rPr lang="en-US" sz="1100" b="1" dirty="0"/>
              <a:t>(CC BY-NC-SA 4.0) . </a:t>
            </a:r>
            <a:r>
              <a:rPr lang="en-US" sz="1100" dirty="0"/>
              <a:t>To view a copy of this license, visit https://creativecommons.org/licenses/by-nc-sa/4.0/</a:t>
            </a:r>
            <a:endParaRPr lang="en-GB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47B9305936734596E7A22AFD701D2B" ma:contentTypeVersion="12" ma:contentTypeDescription="Create a new document." ma:contentTypeScope="" ma:versionID="635d6659088a29354e9e491f02c6bd86">
  <xsd:schema xmlns:xsd="http://www.w3.org/2001/XMLSchema" xmlns:xs="http://www.w3.org/2001/XMLSchema" xmlns:p="http://schemas.microsoft.com/office/2006/metadata/properties" xmlns:ns2="9f1af3c0-e95f-4e6f-904d-2fc2c00e9c95" xmlns:ns3="fd49e15b-f634-49a3-bcda-8178c74fc018" targetNamespace="http://schemas.microsoft.com/office/2006/metadata/properties" ma:root="true" ma:fieldsID="3739ea963a4c12fcd66a0815cac478a8" ns2:_="" ns3:_="">
    <xsd:import namespace="9f1af3c0-e95f-4e6f-904d-2fc2c00e9c95"/>
    <xsd:import namespace="fd49e15b-f634-49a3-bcda-8178c74fc0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1af3c0-e95f-4e6f-904d-2fc2c00e9c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8b6fc0cd-01fe-45a4-a6f7-42bcc5426b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49e15b-f634-49a3-bcda-8178c74fc01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a750b75-d889-4d7f-98b8-35f33cad547b}" ma:internalName="TaxCatchAll" ma:showField="CatchAllData" ma:web="fd49e15b-f634-49a3-bcda-8178c74fc0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f1af3c0-e95f-4e6f-904d-2fc2c00e9c95">
      <Terms xmlns="http://schemas.microsoft.com/office/infopath/2007/PartnerControls"/>
    </lcf76f155ced4ddcb4097134ff3c332f>
    <TaxCatchAll xmlns="fd49e15b-f634-49a3-bcda-8178c74fc01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07B2EB-D46B-474E-ABD7-98ED3894FB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1af3c0-e95f-4e6f-904d-2fc2c00e9c95"/>
    <ds:schemaRef ds:uri="fd49e15b-f634-49a3-bcda-8178c74fc0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5C380E-0755-47E4-9841-D723F9B817C4}">
  <ds:schemaRefs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fd49e15b-f634-49a3-bcda-8178c74fc018"/>
    <ds:schemaRef ds:uri="http://purl.org/dc/dcmitype/"/>
    <ds:schemaRef ds:uri="9f1af3c0-e95f-4e6f-904d-2fc2c00e9c95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A8D6505-7F56-4703-BF14-9F46BE31458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66317cb-e948-4e5f-8cec-dabc8e2fd5da}" enabled="0" method="" siteId="{766317cb-e948-4e5f-8cec-dabc8e2fd5d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131</Words>
  <Application>Microsoft Office PowerPoint</Application>
  <PresentationFormat>Custom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 Nova Light</vt:lpstr>
      <vt:lpstr>Calibri</vt:lpstr>
      <vt:lpstr>Open Sans</vt:lpstr>
      <vt:lpstr>Arial</vt:lpstr>
      <vt:lpstr>Aptos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Join the online kick-off of Erasmus+ Project In-4-STEM!</dc:title>
  <dc:creator>Carolien Van Soom</dc:creator>
  <cp:lastModifiedBy>Ventura-Medina, Esther</cp:lastModifiedBy>
  <cp:revision>75</cp:revision>
  <dcterms:created xsi:type="dcterms:W3CDTF">2006-08-16T00:00:00Z</dcterms:created>
  <dcterms:modified xsi:type="dcterms:W3CDTF">2026-10-10T15:21:03Z</dcterms:modified>
  <dc:identifier>DAGh-Gs0bZ8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0x0101003B47B9305936734596E7A22AFD701D2B</vt:lpwstr>
  </property>
  <property fmtid="{D5CDD505-2E9C-101B-9397-08002B2CF9AE}" pid="3" name="MediaServiceImageTags">
    <vt:lpwstr/>
  </property>
</Properties>
</file>