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56" r:id="rId5"/>
    <p:sldId id="260" r:id="rId6"/>
    <p:sldId id="257" r:id="rId7"/>
    <p:sldId id="259" r:id="rId8"/>
    <p:sldId id="258" r:id="rId9"/>
    <p:sldId id="261" r:id="rId10"/>
    <p:sldId id="262" r:id="rId11"/>
    <p:sldId id="263" r:id="rId12"/>
    <p:sldId id="264" r:id="rId13"/>
    <p:sldId id="265" r:id="rId14"/>
  </p:sldIdLst>
  <p:sldSz cx="536416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D0EED-AD46-4CC7-B6B0-5E73D6ADF18B}" v="1" dt="2026-10-10T15:18:56.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1" autoAdjust="0"/>
    <p:restoredTop sz="80583" autoAdjust="0"/>
  </p:normalViewPr>
  <p:slideViewPr>
    <p:cSldViewPr snapToGrid="0">
      <p:cViewPr varScale="1">
        <p:scale>
          <a:sx n="57" d="100"/>
          <a:sy n="57" d="100"/>
        </p:scale>
        <p:origin x="2659"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tura-Medina, Esther" userId="b96a3afe-174c-4852-bfd6-500affa14fe7" providerId="ADAL" clId="{E5BF7948-E21F-4CDE-9011-6AFAD629F6B9}"/>
    <pc:docChg chg="modSld">
      <pc:chgData name="Ventura-Medina, Esther" userId="b96a3afe-174c-4852-bfd6-500affa14fe7" providerId="ADAL" clId="{E5BF7948-E21F-4CDE-9011-6AFAD629F6B9}" dt="2026-10-10T15:19:15.376" v="2" actId="14100"/>
      <pc:docMkLst>
        <pc:docMk/>
      </pc:docMkLst>
      <pc:sldChg chg="modSp mod">
        <pc:chgData name="Ventura-Medina, Esther" userId="b96a3afe-174c-4852-bfd6-500affa14fe7" providerId="ADAL" clId="{E5BF7948-E21F-4CDE-9011-6AFAD629F6B9}" dt="2026-10-10T15:19:15.376" v="2" actId="14100"/>
        <pc:sldMkLst>
          <pc:docMk/>
          <pc:sldMk cId="32945739" sldId="256"/>
        </pc:sldMkLst>
        <pc:spChg chg="mod">
          <ac:chgData name="Ventura-Medina, Esther" userId="b96a3afe-174c-4852-bfd6-500affa14fe7" providerId="ADAL" clId="{E5BF7948-E21F-4CDE-9011-6AFAD629F6B9}" dt="2026-10-10T15:19:15.376" v="2" actId="14100"/>
          <ac:spMkLst>
            <pc:docMk/>
            <pc:sldMk cId="32945739" sldId="256"/>
            <ac:spMk id="2" creationId="{408D10C6-9923-4207-B1A6-F32D9A8ACF5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507751-2A3C-4FAC-96F7-759A4F62EFF6}" type="datetimeFigureOut">
              <a:rPr lang="en-GB" smtClean="0"/>
              <a:t>10/10/2026</a:t>
            </a:fld>
            <a:endParaRPr lang="en-GB"/>
          </a:p>
        </p:txBody>
      </p:sp>
      <p:sp>
        <p:nvSpPr>
          <p:cNvPr id="4" name="Slide Image Placeholder 3"/>
          <p:cNvSpPr>
            <a:spLocks noGrp="1" noRot="1" noChangeAspect="1"/>
          </p:cNvSpPr>
          <p:nvPr>
            <p:ph type="sldImg" idx="2"/>
          </p:nvPr>
        </p:nvSpPr>
        <p:spPr>
          <a:xfrm>
            <a:off x="2333625" y="1143000"/>
            <a:ext cx="21907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2F30D-7A6C-4518-A6B3-135C5F553780}" type="slidenum">
              <a:rPr lang="en-GB" smtClean="0"/>
              <a:t>‹#›</a:t>
            </a:fld>
            <a:endParaRPr lang="en-GB"/>
          </a:p>
        </p:txBody>
      </p:sp>
    </p:spTree>
    <p:extLst>
      <p:ext uri="{BB962C8B-B14F-4D97-AF65-F5344CB8AC3E}">
        <p14:creationId xmlns:p14="http://schemas.microsoft.com/office/powerpoint/2010/main" val="56878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elpx.adobe.com/acrobat/kb/print-booklets-acrobat-reader.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General cover page with welcome message from programme chair and labelled clearly with class year and group if applicable.</a:t>
            </a:r>
          </a:p>
          <a:p>
            <a:endParaRPr lang="en-IE" dirty="0"/>
          </a:p>
          <a:p>
            <a:r>
              <a:rPr lang="en-IE" dirty="0"/>
              <a:t>For UDL guidelines, please consider: </a:t>
            </a:r>
          </a:p>
          <a:p>
            <a:r>
              <a:rPr lang="en-IE" dirty="0"/>
              <a:t>Text should be dyslexia friendly (Arial, Comic Sans, Verdana or </a:t>
            </a:r>
            <a:r>
              <a:rPr lang="en-GB" dirty="0" err="1"/>
              <a:t>OpenDyslexic</a:t>
            </a:r>
            <a:r>
              <a:rPr lang="en-GB" dirty="0"/>
              <a:t>).</a:t>
            </a:r>
          </a:p>
          <a:p>
            <a:r>
              <a:rPr lang="en-GB" dirty="0"/>
              <a:t>Text should be simply written </a:t>
            </a:r>
          </a:p>
          <a:p>
            <a:r>
              <a:rPr lang="en-GB" dirty="0"/>
              <a:t>Emailed versions should be sent as both </a:t>
            </a:r>
            <a:r>
              <a:rPr lang="en-GB" dirty="0" err="1"/>
              <a:t>Powerpoint</a:t>
            </a:r>
            <a:r>
              <a:rPr lang="en-GB" dirty="0"/>
              <a:t> and PDF to facilitate </a:t>
            </a:r>
            <a:r>
              <a:rPr lang="en-IE" dirty="0"/>
              <a:t>students to increase text size or use Reader Pens</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A podcast  version and a video can also be provided in line with UDL guidelines. </a:t>
            </a:r>
            <a:endParaRPr lang="en-GB" dirty="0"/>
          </a:p>
          <a:p>
            <a:endParaRPr lang="en-IE" dirty="0"/>
          </a:p>
          <a:p>
            <a:r>
              <a:rPr lang="en-IE" dirty="0"/>
              <a:t>PRINTING INSTRUCTIONS:</a:t>
            </a:r>
          </a:p>
          <a:p>
            <a:r>
              <a:rPr lang="en-IE" dirty="0"/>
              <a:t>This page is set up as an A5 so it can be printed and folded into booklet form. </a:t>
            </a:r>
          </a:p>
          <a:p>
            <a:r>
              <a:rPr lang="en-IE" dirty="0"/>
              <a:t>First of all print as a PDF then </a:t>
            </a:r>
            <a:r>
              <a:rPr lang="en-IE"/>
              <a:t>open Adobe </a:t>
            </a:r>
            <a:r>
              <a:rPr lang="en-IE" dirty="0"/>
              <a:t>Acrobat and print (So that it can be read as an A5 booklet) – See here: </a:t>
            </a:r>
            <a:r>
              <a:rPr lang="en-US" sz="1200" b="0" i="0" u="sng" strike="noStrike" kern="1200" dirty="0">
                <a:solidFill>
                  <a:schemeClr val="tx1"/>
                </a:solidFill>
                <a:effectLst/>
                <a:latin typeface="+mn-lt"/>
                <a:ea typeface="+mn-ea"/>
                <a:cs typeface="+mn-cs"/>
                <a:hlinkClick r:id="rId3"/>
              </a:rPr>
              <a:t>https://helpx.adobe.com/acrobat/kb/print-booklets-acrobat-reader.html</a:t>
            </a:r>
            <a:r>
              <a:rPr lang="en-US" sz="1200" b="0" i="0" kern="1200" dirty="0">
                <a:solidFill>
                  <a:schemeClr val="tx1"/>
                </a:solidFill>
                <a:effectLst/>
                <a:latin typeface="+mn-lt"/>
                <a:ea typeface="+mn-ea"/>
                <a:cs typeface="+mn-cs"/>
              </a:rPr>
              <a:t> </a:t>
            </a:r>
          </a:p>
          <a:p>
            <a:endParaRPr lang="en-IE" dirty="0"/>
          </a:p>
          <a:p>
            <a:endParaRPr lang="en-IE" dirty="0"/>
          </a:p>
        </p:txBody>
      </p:sp>
      <p:sp>
        <p:nvSpPr>
          <p:cNvPr id="4" name="Slide Number Placeholder 3"/>
          <p:cNvSpPr>
            <a:spLocks noGrp="1"/>
          </p:cNvSpPr>
          <p:nvPr>
            <p:ph type="sldNum" sz="quarter" idx="5"/>
          </p:nvPr>
        </p:nvSpPr>
        <p:spPr/>
        <p:txBody>
          <a:bodyPr/>
          <a:lstStyle/>
          <a:p>
            <a:fld id="{38A2F30D-7A6C-4518-A6B3-135C5F553780}" type="slidenum">
              <a:rPr lang="en-GB" smtClean="0"/>
              <a:t>1</a:t>
            </a:fld>
            <a:endParaRPr lang="en-GB"/>
          </a:p>
        </p:txBody>
      </p:sp>
    </p:spTree>
    <p:extLst>
      <p:ext uri="{BB962C8B-B14F-4D97-AF65-F5344CB8AC3E}">
        <p14:creationId xmlns:p14="http://schemas.microsoft.com/office/powerpoint/2010/main" val="2706602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next page or two can include general instructions on how to get to campus and specifically different buildings that the students will be in for the first two weeks. </a:t>
            </a:r>
          </a:p>
          <a:p>
            <a:r>
              <a:rPr lang="en-IE" dirty="0"/>
              <a:t>Be sure to name the buildings specifically. </a:t>
            </a:r>
          </a:p>
          <a:p>
            <a:r>
              <a:rPr lang="en-IE" dirty="0"/>
              <a:t>Provide both links that they can click if receiving the guide by email and QR codes they can scan if viewing the printed version. </a:t>
            </a:r>
            <a:endParaRPr lang="en-GB" dirty="0"/>
          </a:p>
        </p:txBody>
      </p:sp>
      <p:sp>
        <p:nvSpPr>
          <p:cNvPr id="4" name="Slide Number Placeholder 3"/>
          <p:cNvSpPr>
            <a:spLocks noGrp="1"/>
          </p:cNvSpPr>
          <p:nvPr>
            <p:ph type="sldNum" sz="quarter" idx="5"/>
          </p:nvPr>
        </p:nvSpPr>
        <p:spPr/>
        <p:txBody>
          <a:bodyPr/>
          <a:lstStyle/>
          <a:p>
            <a:fld id="{38A2F30D-7A6C-4518-A6B3-135C5F553780}" type="slidenum">
              <a:rPr lang="en-GB" smtClean="0"/>
              <a:t>2</a:t>
            </a:fld>
            <a:endParaRPr lang="en-GB"/>
          </a:p>
        </p:txBody>
      </p:sp>
    </p:spTree>
    <p:extLst>
      <p:ext uri="{BB962C8B-B14F-4D97-AF65-F5344CB8AC3E}">
        <p14:creationId xmlns:p14="http://schemas.microsoft.com/office/powerpoint/2010/main" val="2023182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first page is a to do list for the first week.</a:t>
            </a:r>
          </a:p>
          <a:p>
            <a:r>
              <a:rPr lang="en-IE" dirty="0"/>
              <a:t>Highlight items hey will need to purchase and key actions they need to take, such as Log onto email, find a locker and register. </a:t>
            </a:r>
          </a:p>
          <a:p>
            <a:r>
              <a:rPr lang="en-IE" dirty="0"/>
              <a:t>Add any items which may help with their social integration such as attend the induction meeting at the residences etc. </a:t>
            </a:r>
            <a:endParaRPr lang="en-GB" dirty="0"/>
          </a:p>
        </p:txBody>
      </p:sp>
      <p:sp>
        <p:nvSpPr>
          <p:cNvPr id="4" name="Slide Number Placeholder 3"/>
          <p:cNvSpPr>
            <a:spLocks noGrp="1"/>
          </p:cNvSpPr>
          <p:nvPr>
            <p:ph type="sldNum" sz="quarter" idx="5"/>
          </p:nvPr>
        </p:nvSpPr>
        <p:spPr/>
        <p:txBody>
          <a:bodyPr/>
          <a:lstStyle/>
          <a:p>
            <a:fld id="{38A2F30D-7A6C-4518-A6B3-135C5F553780}" type="slidenum">
              <a:rPr lang="en-GB" smtClean="0"/>
              <a:t>4</a:t>
            </a:fld>
            <a:endParaRPr lang="en-GB"/>
          </a:p>
        </p:txBody>
      </p:sp>
    </p:spTree>
    <p:extLst>
      <p:ext uri="{BB962C8B-B14F-4D97-AF65-F5344CB8AC3E}">
        <p14:creationId xmlns:p14="http://schemas.microsoft.com/office/powerpoint/2010/main" val="1905589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For each day, create a simple timetable indicating where the student should be, what the module is, the name of the lecturer and what they need to bring. </a:t>
            </a:r>
          </a:p>
          <a:p>
            <a:r>
              <a:rPr lang="en-IE" dirty="0"/>
              <a:t>Keep it simple.</a:t>
            </a:r>
          </a:p>
          <a:p>
            <a:r>
              <a:rPr lang="en-IE" dirty="0"/>
              <a:t>This can either be provided as a page for each day for the first two weeks, or as is the case here, week 1 can be provided with notes about week 2.</a:t>
            </a:r>
          </a:p>
          <a:p>
            <a:r>
              <a:rPr lang="en-IE" dirty="0"/>
              <a:t>This suits particularly when the students are on a week on, week off schedule with lab classes. </a:t>
            </a:r>
          </a:p>
          <a:p>
            <a:r>
              <a:rPr lang="en-IE" dirty="0"/>
              <a:t>Colour coding can be used to indicate free periods and lunch, and as this is a table, cells can be added, merged etc to align with length of each session. </a:t>
            </a:r>
          </a:p>
          <a:p>
            <a:endParaRPr lang="en-IE" dirty="0"/>
          </a:p>
          <a:p>
            <a:r>
              <a:rPr lang="en-IE" dirty="0"/>
              <a:t>Add a checklist of what to bring and a new thing to try each day. </a:t>
            </a:r>
            <a:endParaRPr lang="en-GB" dirty="0"/>
          </a:p>
        </p:txBody>
      </p:sp>
      <p:sp>
        <p:nvSpPr>
          <p:cNvPr id="4" name="Slide Number Placeholder 3"/>
          <p:cNvSpPr>
            <a:spLocks noGrp="1"/>
          </p:cNvSpPr>
          <p:nvPr>
            <p:ph type="sldNum" sz="quarter" idx="5"/>
          </p:nvPr>
        </p:nvSpPr>
        <p:spPr/>
        <p:txBody>
          <a:bodyPr/>
          <a:lstStyle/>
          <a:p>
            <a:fld id="{38A2F30D-7A6C-4518-A6B3-135C5F553780}" type="slidenum">
              <a:rPr lang="en-GB" smtClean="0"/>
              <a:t>5</a:t>
            </a:fld>
            <a:endParaRPr lang="en-GB"/>
          </a:p>
        </p:txBody>
      </p:sp>
    </p:spTree>
    <p:extLst>
      <p:ext uri="{BB962C8B-B14F-4D97-AF65-F5344CB8AC3E}">
        <p14:creationId xmlns:p14="http://schemas.microsoft.com/office/powerpoint/2010/main" val="248917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216A-5C91-7D4E-F622-07A837CCB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6167C-5202-2457-3382-746D06467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8F080-B745-D599-ACE4-2A5C24F68C60}"/>
              </a:ext>
            </a:extLst>
          </p:cNvPr>
          <p:cNvSpPr>
            <a:spLocks noGrp="1"/>
          </p:cNvSpPr>
          <p:nvPr>
            <p:ph type="body" idx="1"/>
          </p:nvPr>
        </p:nvSpPr>
        <p:spPr/>
        <p:txBody>
          <a:bodyPr/>
          <a:lstStyle/>
          <a:p>
            <a:r>
              <a:rPr lang="en-IE" dirty="0"/>
              <a:t>For each day, create a simple timetable indicating where the student should be, what the module is, the name of the lecturer and what they need to bring. </a:t>
            </a:r>
          </a:p>
          <a:p>
            <a:r>
              <a:rPr lang="en-IE" dirty="0"/>
              <a:t>Keep it simple.</a:t>
            </a:r>
          </a:p>
          <a:p>
            <a:r>
              <a:rPr lang="en-IE" dirty="0"/>
              <a:t>This can either be provided as a page for each day for the first two weeks, or as is the case here, week 1 can be provided with notes about week 2.</a:t>
            </a:r>
          </a:p>
          <a:p>
            <a:r>
              <a:rPr lang="en-IE" dirty="0"/>
              <a:t>This suits particularly when the students are on a week on, week off schedule with lab classes.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Colour coding can be used to indicate free periods and lunch, and as this is a table, cells can be added, merged etc to align with length of each session. </a:t>
            </a:r>
          </a:p>
          <a:p>
            <a:endParaRPr lang="en-IE" dirty="0"/>
          </a:p>
          <a:p>
            <a:r>
              <a:rPr lang="en-IE" dirty="0"/>
              <a:t>Add a checklist of what to bring and a new thing to try each day. </a:t>
            </a:r>
            <a:endParaRPr lang="en-GB" dirty="0"/>
          </a:p>
        </p:txBody>
      </p:sp>
      <p:sp>
        <p:nvSpPr>
          <p:cNvPr id="4" name="Slide Number Placeholder 3">
            <a:extLst>
              <a:ext uri="{FF2B5EF4-FFF2-40B4-BE49-F238E27FC236}">
                <a16:creationId xmlns:a16="http://schemas.microsoft.com/office/drawing/2014/main" id="{332680CB-9B12-8758-9B75-748E372D5939}"/>
              </a:ext>
            </a:extLst>
          </p:cNvPr>
          <p:cNvSpPr>
            <a:spLocks noGrp="1"/>
          </p:cNvSpPr>
          <p:nvPr>
            <p:ph type="sldNum" sz="quarter" idx="5"/>
          </p:nvPr>
        </p:nvSpPr>
        <p:spPr/>
        <p:txBody>
          <a:bodyPr/>
          <a:lstStyle/>
          <a:p>
            <a:fld id="{38A2F30D-7A6C-4518-A6B3-135C5F553780}" type="slidenum">
              <a:rPr lang="en-GB" smtClean="0"/>
              <a:t>6</a:t>
            </a:fld>
            <a:endParaRPr lang="en-GB"/>
          </a:p>
        </p:txBody>
      </p:sp>
    </p:spTree>
    <p:extLst>
      <p:ext uri="{BB962C8B-B14F-4D97-AF65-F5344CB8AC3E}">
        <p14:creationId xmlns:p14="http://schemas.microsoft.com/office/powerpoint/2010/main" val="2009721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C0E82-99D7-2D9A-70AC-825A92F89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5BC83-F157-9922-1A45-A3EAC6DB9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995B71-2A40-F5DE-4214-108D4C2538CD}"/>
              </a:ext>
            </a:extLst>
          </p:cNvPr>
          <p:cNvSpPr>
            <a:spLocks noGrp="1"/>
          </p:cNvSpPr>
          <p:nvPr>
            <p:ph type="body" idx="1"/>
          </p:nvPr>
        </p:nvSpPr>
        <p:spPr/>
        <p:txBody>
          <a:bodyPr/>
          <a:lstStyle/>
          <a:p>
            <a:r>
              <a:rPr lang="en-IE" dirty="0"/>
              <a:t>For each day, create a simple timetable indicating where the student should be, what the module is, the name of the lecturer and what they need to bring. </a:t>
            </a:r>
          </a:p>
          <a:p>
            <a:r>
              <a:rPr lang="en-IE" dirty="0"/>
              <a:t>Keep it simple.</a:t>
            </a:r>
          </a:p>
          <a:p>
            <a:r>
              <a:rPr lang="en-IE" dirty="0"/>
              <a:t>This can either be provided as a page for each day for the first two weeks, or as is the case here, week 1 can be provided with notes about week 2.</a:t>
            </a:r>
          </a:p>
          <a:p>
            <a:r>
              <a:rPr lang="en-IE" dirty="0"/>
              <a:t>This suits particularly when the students are on a week on, week off schedule with lab classes.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Colour coding can be used to indicate free periods and lunch, and as this is a table, cells can be added, merged etc to align with length of each session. </a:t>
            </a:r>
          </a:p>
          <a:p>
            <a:endParaRPr lang="en-IE" dirty="0"/>
          </a:p>
          <a:p>
            <a:r>
              <a:rPr lang="en-IE" dirty="0"/>
              <a:t>Add a checklist of what to bring and a new thing to try each day. </a:t>
            </a:r>
            <a:endParaRPr lang="en-GB" dirty="0"/>
          </a:p>
        </p:txBody>
      </p:sp>
      <p:sp>
        <p:nvSpPr>
          <p:cNvPr id="4" name="Slide Number Placeholder 3">
            <a:extLst>
              <a:ext uri="{FF2B5EF4-FFF2-40B4-BE49-F238E27FC236}">
                <a16:creationId xmlns:a16="http://schemas.microsoft.com/office/drawing/2014/main" id="{74548B0A-230F-D87C-C2F3-EB9E6D279066}"/>
              </a:ext>
            </a:extLst>
          </p:cNvPr>
          <p:cNvSpPr>
            <a:spLocks noGrp="1"/>
          </p:cNvSpPr>
          <p:nvPr>
            <p:ph type="sldNum" sz="quarter" idx="5"/>
          </p:nvPr>
        </p:nvSpPr>
        <p:spPr/>
        <p:txBody>
          <a:bodyPr/>
          <a:lstStyle/>
          <a:p>
            <a:fld id="{38A2F30D-7A6C-4518-A6B3-135C5F553780}" type="slidenum">
              <a:rPr lang="en-GB" smtClean="0"/>
              <a:t>7</a:t>
            </a:fld>
            <a:endParaRPr lang="en-GB"/>
          </a:p>
        </p:txBody>
      </p:sp>
    </p:spTree>
    <p:extLst>
      <p:ext uri="{BB962C8B-B14F-4D97-AF65-F5344CB8AC3E}">
        <p14:creationId xmlns:p14="http://schemas.microsoft.com/office/powerpoint/2010/main" val="322301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58F87-08AC-1000-8249-35A6DBD8F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9FE37-14E1-1D97-D413-3AC5F311B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7CD6C-6F20-7FA9-2AA1-FDC134960C56}"/>
              </a:ext>
            </a:extLst>
          </p:cNvPr>
          <p:cNvSpPr>
            <a:spLocks noGrp="1"/>
          </p:cNvSpPr>
          <p:nvPr>
            <p:ph type="body" idx="1"/>
          </p:nvPr>
        </p:nvSpPr>
        <p:spPr/>
        <p:txBody>
          <a:bodyPr/>
          <a:lstStyle/>
          <a:p>
            <a:r>
              <a:rPr lang="en-IE" dirty="0"/>
              <a:t>For each day, create a simple timetable indicating where the student should be, what the module is, the name of the lecturer and what they need to bring. </a:t>
            </a:r>
          </a:p>
          <a:p>
            <a:r>
              <a:rPr lang="en-IE" dirty="0"/>
              <a:t>Keep it simple.</a:t>
            </a:r>
          </a:p>
          <a:p>
            <a:r>
              <a:rPr lang="en-IE" dirty="0"/>
              <a:t>This can either be provided as a page for each day for the first two weeks, or as is the case here, week 1 can be provided with notes about week 2.</a:t>
            </a:r>
          </a:p>
          <a:p>
            <a:r>
              <a:rPr lang="en-IE" dirty="0"/>
              <a:t>This suits particularly when the students are on a week on, week off schedule with lab classes.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Colour coding can be used to indicate free periods and lunch, and as this is a table, cells can be added, merged etc to align with length of each session. </a:t>
            </a:r>
          </a:p>
          <a:p>
            <a:endParaRPr lang="en-IE" dirty="0"/>
          </a:p>
          <a:p>
            <a:r>
              <a:rPr lang="en-IE" dirty="0"/>
              <a:t>Add a checklist of what to bring and a new thing to try each day. </a:t>
            </a:r>
            <a:endParaRPr lang="en-GB" dirty="0"/>
          </a:p>
        </p:txBody>
      </p:sp>
      <p:sp>
        <p:nvSpPr>
          <p:cNvPr id="4" name="Slide Number Placeholder 3">
            <a:extLst>
              <a:ext uri="{FF2B5EF4-FFF2-40B4-BE49-F238E27FC236}">
                <a16:creationId xmlns:a16="http://schemas.microsoft.com/office/drawing/2014/main" id="{A3A5422A-2927-43EA-0BB9-E7AA907FA203}"/>
              </a:ext>
            </a:extLst>
          </p:cNvPr>
          <p:cNvSpPr>
            <a:spLocks noGrp="1"/>
          </p:cNvSpPr>
          <p:nvPr>
            <p:ph type="sldNum" sz="quarter" idx="5"/>
          </p:nvPr>
        </p:nvSpPr>
        <p:spPr/>
        <p:txBody>
          <a:bodyPr/>
          <a:lstStyle/>
          <a:p>
            <a:fld id="{38A2F30D-7A6C-4518-A6B3-135C5F553780}" type="slidenum">
              <a:rPr lang="en-GB" smtClean="0"/>
              <a:t>8</a:t>
            </a:fld>
            <a:endParaRPr lang="en-GB"/>
          </a:p>
        </p:txBody>
      </p:sp>
    </p:spTree>
    <p:extLst>
      <p:ext uri="{BB962C8B-B14F-4D97-AF65-F5344CB8AC3E}">
        <p14:creationId xmlns:p14="http://schemas.microsoft.com/office/powerpoint/2010/main" val="3987812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45886-F2CB-9D3D-C0F7-B640657DCE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9ED5E-35BB-FFC5-451A-34C5DDE9A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58C0F-6E6D-4C3B-2B77-DDF75BDC3B94}"/>
              </a:ext>
            </a:extLst>
          </p:cNvPr>
          <p:cNvSpPr>
            <a:spLocks noGrp="1"/>
          </p:cNvSpPr>
          <p:nvPr>
            <p:ph type="body" idx="1"/>
          </p:nvPr>
        </p:nvSpPr>
        <p:spPr/>
        <p:txBody>
          <a:bodyPr/>
          <a:lstStyle/>
          <a:p>
            <a:r>
              <a:rPr lang="en-IE" dirty="0"/>
              <a:t>For each day, create a simple timetable indicating where the student should be, what the module is, the name of the lecturer and what they need to bring. </a:t>
            </a:r>
          </a:p>
          <a:p>
            <a:r>
              <a:rPr lang="en-IE" dirty="0"/>
              <a:t>Keep it simple.</a:t>
            </a:r>
          </a:p>
          <a:p>
            <a:r>
              <a:rPr lang="en-IE" dirty="0"/>
              <a:t>This can either be provided as a page for each day for the first two weeks, or as is the case here, week 1 can be provided with notes about week 2.</a:t>
            </a:r>
          </a:p>
          <a:p>
            <a:r>
              <a:rPr lang="en-IE" dirty="0"/>
              <a:t>This suits particularly when the students are on a week on, week off schedule with lab classes.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Colour coding can be used to indicate free periods and lunch, and as this is a table, cells can be added, merged etc to align with length of each session. </a:t>
            </a:r>
          </a:p>
          <a:p>
            <a:endParaRPr lang="en-IE" dirty="0"/>
          </a:p>
          <a:p>
            <a:r>
              <a:rPr lang="en-IE" dirty="0"/>
              <a:t>Add a checklist of what to bring and a new thing to try each day. </a:t>
            </a:r>
            <a:endParaRPr lang="en-GB" dirty="0"/>
          </a:p>
        </p:txBody>
      </p:sp>
      <p:sp>
        <p:nvSpPr>
          <p:cNvPr id="4" name="Slide Number Placeholder 3">
            <a:extLst>
              <a:ext uri="{FF2B5EF4-FFF2-40B4-BE49-F238E27FC236}">
                <a16:creationId xmlns:a16="http://schemas.microsoft.com/office/drawing/2014/main" id="{A83E8C8A-32C5-A162-6E76-0AB7769963B3}"/>
              </a:ext>
            </a:extLst>
          </p:cNvPr>
          <p:cNvSpPr>
            <a:spLocks noGrp="1"/>
          </p:cNvSpPr>
          <p:nvPr>
            <p:ph type="sldNum" sz="quarter" idx="5"/>
          </p:nvPr>
        </p:nvSpPr>
        <p:spPr/>
        <p:txBody>
          <a:bodyPr/>
          <a:lstStyle/>
          <a:p>
            <a:fld id="{38A2F30D-7A6C-4518-A6B3-135C5F553780}" type="slidenum">
              <a:rPr lang="en-GB" smtClean="0"/>
              <a:t>9</a:t>
            </a:fld>
            <a:endParaRPr lang="en-GB"/>
          </a:p>
        </p:txBody>
      </p:sp>
    </p:spTree>
    <p:extLst>
      <p:ext uri="{BB962C8B-B14F-4D97-AF65-F5344CB8AC3E}">
        <p14:creationId xmlns:p14="http://schemas.microsoft.com/office/powerpoint/2010/main" val="4027251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6298B-FE8C-E8DD-F8F7-AB2C4E406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474E9-1170-C863-579E-2D823E5A4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A62B2-5220-4157-6863-05927CDC3F92}"/>
              </a:ext>
            </a:extLst>
          </p:cNvPr>
          <p:cNvSpPr>
            <a:spLocks noGrp="1"/>
          </p:cNvSpPr>
          <p:nvPr>
            <p:ph type="body" idx="1"/>
          </p:nvPr>
        </p:nvSpPr>
        <p:spPr/>
        <p:txBody>
          <a:bodyPr/>
          <a:lstStyle/>
          <a:p>
            <a:r>
              <a:rPr lang="en-GB" dirty="0"/>
              <a:t>On the final page you can add contact details of the key staff they meet in the first two weeks and very simple “what to do if”, but this page should not be overwhelmed with information. </a:t>
            </a:r>
          </a:p>
          <a:p>
            <a:endParaRPr lang="en-GB" dirty="0"/>
          </a:p>
        </p:txBody>
      </p:sp>
      <p:sp>
        <p:nvSpPr>
          <p:cNvPr id="4" name="Slide Number Placeholder 3">
            <a:extLst>
              <a:ext uri="{FF2B5EF4-FFF2-40B4-BE49-F238E27FC236}">
                <a16:creationId xmlns:a16="http://schemas.microsoft.com/office/drawing/2014/main" id="{03CF3B2A-F99F-A66D-5830-4348B0C1C2E9}"/>
              </a:ext>
            </a:extLst>
          </p:cNvPr>
          <p:cNvSpPr>
            <a:spLocks noGrp="1"/>
          </p:cNvSpPr>
          <p:nvPr>
            <p:ph type="sldNum" sz="quarter" idx="5"/>
          </p:nvPr>
        </p:nvSpPr>
        <p:spPr/>
        <p:txBody>
          <a:bodyPr/>
          <a:lstStyle/>
          <a:p>
            <a:fld id="{38A2F30D-7A6C-4518-A6B3-135C5F553780}" type="slidenum">
              <a:rPr lang="en-GB" smtClean="0"/>
              <a:t>10</a:t>
            </a:fld>
            <a:endParaRPr lang="en-GB"/>
          </a:p>
        </p:txBody>
      </p:sp>
    </p:spTree>
    <p:extLst>
      <p:ext uri="{BB962C8B-B14F-4D97-AF65-F5344CB8AC3E}">
        <p14:creationId xmlns:p14="http://schemas.microsoft.com/office/powerpoint/2010/main" val="3715997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2312" y="1237197"/>
            <a:ext cx="4559539" cy="2631887"/>
          </a:xfrm>
        </p:spPr>
        <p:txBody>
          <a:bodyPr anchor="b"/>
          <a:lstStyle>
            <a:lvl1pPr algn="ctr">
              <a:defRPr sz="3520"/>
            </a:lvl1pPr>
          </a:lstStyle>
          <a:p>
            <a:r>
              <a:rPr lang="en-US"/>
              <a:t>Click to edit Master title style</a:t>
            </a:r>
            <a:endParaRPr lang="en-US" dirty="0"/>
          </a:p>
        </p:txBody>
      </p:sp>
      <p:sp>
        <p:nvSpPr>
          <p:cNvPr id="3" name="Subtitle 2"/>
          <p:cNvSpPr>
            <a:spLocks noGrp="1"/>
          </p:cNvSpPr>
          <p:nvPr>
            <p:ph type="subTitle" idx="1"/>
          </p:nvPr>
        </p:nvSpPr>
        <p:spPr>
          <a:xfrm>
            <a:off x="670521" y="3970580"/>
            <a:ext cx="4023122" cy="1825171"/>
          </a:xfrm>
        </p:spPr>
        <p:txBody>
          <a:bodyPr/>
          <a:lstStyle>
            <a:lvl1pPr marL="0" indent="0" algn="ctr">
              <a:buNone/>
              <a:defRPr sz="1408"/>
            </a:lvl1pPr>
            <a:lvl2pPr marL="268194" indent="0" algn="ctr">
              <a:buNone/>
              <a:defRPr sz="1173"/>
            </a:lvl2pPr>
            <a:lvl3pPr marL="536387" indent="0" algn="ctr">
              <a:buNone/>
              <a:defRPr sz="1056"/>
            </a:lvl3pPr>
            <a:lvl4pPr marL="804581" indent="0" algn="ctr">
              <a:buNone/>
              <a:defRPr sz="939"/>
            </a:lvl4pPr>
            <a:lvl5pPr marL="1072774" indent="0" algn="ctr">
              <a:buNone/>
              <a:defRPr sz="939"/>
            </a:lvl5pPr>
            <a:lvl6pPr marL="1340968" indent="0" algn="ctr">
              <a:buNone/>
              <a:defRPr sz="939"/>
            </a:lvl6pPr>
            <a:lvl7pPr marL="1609161" indent="0" algn="ctr">
              <a:buNone/>
              <a:defRPr sz="939"/>
            </a:lvl7pPr>
            <a:lvl8pPr marL="1877355" indent="0" algn="ctr">
              <a:buNone/>
              <a:defRPr sz="939"/>
            </a:lvl8pPr>
            <a:lvl9pPr marL="2145548" indent="0" algn="ctr">
              <a:buNone/>
              <a:defRPr sz="93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128013-216A-424A-8102-903950473F9A}" type="datetimeFigureOut">
              <a:rPr lang="en-GB" smtClean="0"/>
              <a:t>10/10/2026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639705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28013-216A-424A-8102-903950473F9A}" type="datetimeFigureOut">
              <a:rPr lang="en-GB" smtClean="0"/>
              <a:t>10/10/2026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149207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5992" y="1884671"/>
            <a:ext cx="4626591" cy="3144614"/>
          </a:xfrm>
        </p:spPr>
        <p:txBody>
          <a:bodyPr anchor="b"/>
          <a:lstStyle>
            <a:lvl1pPr>
              <a:defRPr sz="3520"/>
            </a:lvl1pPr>
          </a:lstStyle>
          <a:p>
            <a:r>
              <a:rPr lang="en-US"/>
              <a:t>Click to edit Master title style</a:t>
            </a:r>
            <a:endParaRPr lang="en-US" dirty="0"/>
          </a:p>
        </p:txBody>
      </p:sp>
      <p:sp>
        <p:nvSpPr>
          <p:cNvPr id="3" name="Text Placeholder 2"/>
          <p:cNvSpPr>
            <a:spLocks noGrp="1"/>
          </p:cNvSpPr>
          <p:nvPr>
            <p:ph type="body" idx="1"/>
          </p:nvPr>
        </p:nvSpPr>
        <p:spPr>
          <a:xfrm>
            <a:off x="365992" y="5059035"/>
            <a:ext cx="4626591" cy="1653678"/>
          </a:xfrm>
        </p:spPr>
        <p:txBody>
          <a:bodyPr/>
          <a:lstStyle>
            <a:lvl1pPr marL="0" indent="0">
              <a:buNone/>
              <a:defRPr sz="1408">
                <a:solidFill>
                  <a:schemeClr val="tx1">
                    <a:tint val="82000"/>
                  </a:schemeClr>
                </a:solidFill>
              </a:defRPr>
            </a:lvl1pPr>
            <a:lvl2pPr marL="268194" indent="0">
              <a:buNone/>
              <a:defRPr sz="1173">
                <a:solidFill>
                  <a:schemeClr val="tx1">
                    <a:tint val="82000"/>
                  </a:schemeClr>
                </a:solidFill>
              </a:defRPr>
            </a:lvl2pPr>
            <a:lvl3pPr marL="536387" indent="0">
              <a:buNone/>
              <a:defRPr sz="1056">
                <a:solidFill>
                  <a:schemeClr val="tx1">
                    <a:tint val="82000"/>
                  </a:schemeClr>
                </a:solidFill>
              </a:defRPr>
            </a:lvl3pPr>
            <a:lvl4pPr marL="804581" indent="0">
              <a:buNone/>
              <a:defRPr sz="939">
                <a:solidFill>
                  <a:schemeClr val="tx1">
                    <a:tint val="82000"/>
                  </a:schemeClr>
                </a:solidFill>
              </a:defRPr>
            </a:lvl4pPr>
            <a:lvl5pPr marL="1072774" indent="0">
              <a:buNone/>
              <a:defRPr sz="939">
                <a:solidFill>
                  <a:schemeClr val="tx1">
                    <a:tint val="82000"/>
                  </a:schemeClr>
                </a:solidFill>
              </a:defRPr>
            </a:lvl5pPr>
            <a:lvl6pPr marL="1340968" indent="0">
              <a:buNone/>
              <a:defRPr sz="939">
                <a:solidFill>
                  <a:schemeClr val="tx1">
                    <a:tint val="82000"/>
                  </a:schemeClr>
                </a:solidFill>
              </a:defRPr>
            </a:lvl6pPr>
            <a:lvl7pPr marL="1609161" indent="0">
              <a:buNone/>
              <a:defRPr sz="939">
                <a:solidFill>
                  <a:schemeClr val="tx1">
                    <a:tint val="82000"/>
                  </a:schemeClr>
                </a:solidFill>
              </a:defRPr>
            </a:lvl7pPr>
            <a:lvl8pPr marL="1877355" indent="0">
              <a:buNone/>
              <a:defRPr sz="939">
                <a:solidFill>
                  <a:schemeClr val="tx1">
                    <a:tint val="82000"/>
                  </a:schemeClr>
                </a:solidFill>
              </a:defRPr>
            </a:lvl8pPr>
            <a:lvl9pPr marL="2145548" indent="0">
              <a:buNone/>
              <a:defRPr sz="93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128013-216A-424A-8102-903950473F9A}" type="datetimeFigureOut">
              <a:rPr lang="en-GB" smtClean="0"/>
              <a:t>10/10/2026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416319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68786" y="2012414"/>
            <a:ext cx="2279769"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715608" y="2012414"/>
            <a:ext cx="2279769"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128013-216A-424A-8102-903950473F9A}" type="datetimeFigureOut">
              <a:rPr lang="en-GB" smtClean="0"/>
              <a:t>10/10/2026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3577147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69485" y="402484"/>
            <a:ext cx="4626591" cy="14611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69485" y="1853171"/>
            <a:ext cx="2269292" cy="908210"/>
          </a:xfrm>
        </p:spPr>
        <p:txBody>
          <a:bodyPr anchor="b"/>
          <a:lstStyle>
            <a:lvl1pPr marL="0" indent="0">
              <a:buNone/>
              <a:defRPr sz="1408" b="1"/>
            </a:lvl1pPr>
            <a:lvl2pPr marL="268194" indent="0">
              <a:buNone/>
              <a:defRPr sz="1173" b="1"/>
            </a:lvl2pPr>
            <a:lvl3pPr marL="536387" indent="0">
              <a:buNone/>
              <a:defRPr sz="1056" b="1"/>
            </a:lvl3pPr>
            <a:lvl4pPr marL="804581" indent="0">
              <a:buNone/>
              <a:defRPr sz="939" b="1"/>
            </a:lvl4pPr>
            <a:lvl5pPr marL="1072774" indent="0">
              <a:buNone/>
              <a:defRPr sz="939" b="1"/>
            </a:lvl5pPr>
            <a:lvl6pPr marL="1340968" indent="0">
              <a:buNone/>
              <a:defRPr sz="939" b="1"/>
            </a:lvl6pPr>
            <a:lvl7pPr marL="1609161" indent="0">
              <a:buNone/>
              <a:defRPr sz="939" b="1"/>
            </a:lvl7pPr>
            <a:lvl8pPr marL="1877355" indent="0">
              <a:buNone/>
              <a:defRPr sz="939" b="1"/>
            </a:lvl8pPr>
            <a:lvl9pPr marL="2145548" indent="0">
              <a:buNone/>
              <a:defRPr sz="939" b="1"/>
            </a:lvl9pPr>
          </a:lstStyle>
          <a:p>
            <a:pPr lvl="0"/>
            <a:r>
              <a:rPr lang="en-US"/>
              <a:t>Click to edit Master text styles</a:t>
            </a:r>
          </a:p>
        </p:txBody>
      </p:sp>
      <p:sp>
        <p:nvSpPr>
          <p:cNvPr id="4" name="Content Placeholder 3"/>
          <p:cNvSpPr>
            <a:spLocks noGrp="1"/>
          </p:cNvSpPr>
          <p:nvPr>
            <p:ph sz="half" idx="2"/>
          </p:nvPr>
        </p:nvSpPr>
        <p:spPr>
          <a:xfrm>
            <a:off x="369485" y="2761381"/>
            <a:ext cx="2269292"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715608" y="1853171"/>
            <a:ext cx="2280468" cy="908210"/>
          </a:xfrm>
        </p:spPr>
        <p:txBody>
          <a:bodyPr anchor="b"/>
          <a:lstStyle>
            <a:lvl1pPr marL="0" indent="0">
              <a:buNone/>
              <a:defRPr sz="1408" b="1"/>
            </a:lvl1pPr>
            <a:lvl2pPr marL="268194" indent="0">
              <a:buNone/>
              <a:defRPr sz="1173" b="1"/>
            </a:lvl2pPr>
            <a:lvl3pPr marL="536387" indent="0">
              <a:buNone/>
              <a:defRPr sz="1056" b="1"/>
            </a:lvl3pPr>
            <a:lvl4pPr marL="804581" indent="0">
              <a:buNone/>
              <a:defRPr sz="939" b="1"/>
            </a:lvl4pPr>
            <a:lvl5pPr marL="1072774" indent="0">
              <a:buNone/>
              <a:defRPr sz="939" b="1"/>
            </a:lvl5pPr>
            <a:lvl6pPr marL="1340968" indent="0">
              <a:buNone/>
              <a:defRPr sz="939" b="1"/>
            </a:lvl6pPr>
            <a:lvl7pPr marL="1609161" indent="0">
              <a:buNone/>
              <a:defRPr sz="939" b="1"/>
            </a:lvl7pPr>
            <a:lvl8pPr marL="1877355" indent="0">
              <a:buNone/>
              <a:defRPr sz="939" b="1"/>
            </a:lvl8pPr>
            <a:lvl9pPr marL="2145548" indent="0">
              <a:buNone/>
              <a:defRPr sz="939" b="1"/>
            </a:lvl9pPr>
          </a:lstStyle>
          <a:p>
            <a:pPr lvl="0"/>
            <a:r>
              <a:rPr lang="en-US"/>
              <a:t>Click to edit Master text styles</a:t>
            </a:r>
          </a:p>
        </p:txBody>
      </p:sp>
      <p:sp>
        <p:nvSpPr>
          <p:cNvPr id="6" name="Content Placeholder 5"/>
          <p:cNvSpPr>
            <a:spLocks noGrp="1"/>
          </p:cNvSpPr>
          <p:nvPr>
            <p:ph sz="quarter" idx="4"/>
          </p:nvPr>
        </p:nvSpPr>
        <p:spPr>
          <a:xfrm>
            <a:off x="2715608" y="2761381"/>
            <a:ext cx="2280468"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128013-216A-424A-8102-903950473F9A}" type="datetimeFigureOut">
              <a:rPr lang="en-GB" smtClean="0"/>
              <a:t>10/10/2026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448736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128013-216A-424A-8102-903950473F9A}" type="datetimeFigureOut">
              <a:rPr lang="en-GB" smtClean="0"/>
              <a:t>10/10/2026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133754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28013-216A-424A-8102-903950473F9A}" type="datetimeFigureOut">
              <a:rPr lang="en-GB" smtClean="0"/>
              <a:t>10/10/2026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8101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9485" y="503978"/>
            <a:ext cx="1730082" cy="1763924"/>
          </a:xfrm>
        </p:spPr>
        <p:txBody>
          <a:bodyPr anchor="b"/>
          <a:lstStyle>
            <a:lvl1pPr>
              <a:defRPr sz="1877"/>
            </a:lvl1pPr>
          </a:lstStyle>
          <a:p>
            <a:r>
              <a:rPr lang="en-US"/>
              <a:t>Click to edit Master title style</a:t>
            </a:r>
            <a:endParaRPr lang="en-US" dirty="0"/>
          </a:p>
        </p:txBody>
      </p:sp>
      <p:sp>
        <p:nvSpPr>
          <p:cNvPr id="3" name="Content Placeholder 2"/>
          <p:cNvSpPr>
            <a:spLocks noGrp="1"/>
          </p:cNvSpPr>
          <p:nvPr>
            <p:ph idx="1"/>
          </p:nvPr>
        </p:nvSpPr>
        <p:spPr>
          <a:xfrm>
            <a:off x="2280468" y="1088455"/>
            <a:ext cx="2715608" cy="5372269"/>
          </a:xfrm>
        </p:spPr>
        <p:txBody>
          <a:bodyPr/>
          <a:lstStyle>
            <a:lvl1pPr>
              <a:defRPr sz="1877"/>
            </a:lvl1pPr>
            <a:lvl2pPr>
              <a:defRPr sz="1642"/>
            </a:lvl2pPr>
            <a:lvl3pPr>
              <a:defRPr sz="1408"/>
            </a:lvl3pPr>
            <a:lvl4pPr>
              <a:defRPr sz="1173"/>
            </a:lvl4pPr>
            <a:lvl5pPr>
              <a:defRPr sz="1173"/>
            </a:lvl5pPr>
            <a:lvl6pPr>
              <a:defRPr sz="1173"/>
            </a:lvl6pPr>
            <a:lvl7pPr>
              <a:defRPr sz="1173"/>
            </a:lvl7pPr>
            <a:lvl8pPr>
              <a:defRPr sz="1173"/>
            </a:lvl8pPr>
            <a:lvl9pPr>
              <a:defRPr sz="11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69485" y="2267902"/>
            <a:ext cx="1730082" cy="4201570"/>
          </a:xfrm>
        </p:spPr>
        <p:txBody>
          <a:bodyPr/>
          <a:lstStyle>
            <a:lvl1pPr marL="0" indent="0">
              <a:buNone/>
              <a:defRPr sz="939"/>
            </a:lvl1pPr>
            <a:lvl2pPr marL="268194" indent="0">
              <a:buNone/>
              <a:defRPr sz="821"/>
            </a:lvl2pPr>
            <a:lvl3pPr marL="536387" indent="0">
              <a:buNone/>
              <a:defRPr sz="704"/>
            </a:lvl3pPr>
            <a:lvl4pPr marL="804581" indent="0">
              <a:buNone/>
              <a:defRPr sz="587"/>
            </a:lvl4pPr>
            <a:lvl5pPr marL="1072774" indent="0">
              <a:buNone/>
              <a:defRPr sz="587"/>
            </a:lvl5pPr>
            <a:lvl6pPr marL="1340968" indent="0">
              <a:buNone/>
              <a:defRPr sz="587"/>
            </a:lvl6pPr>
            <a:lvl7pPr marL="1609161" indent="0">
              <a:buNone/>
              <a:defRPr sz="587"/>
            </a:lvl7pPr>
            <a:lvl8pPr marL="1877355" indent="0">
              <a:buNone/>
              <a:defRPr sz="587"/>
            </a:lvl8pPr>
            <a:lvl9pPr marL="2145548" indent="0">
              <a:buNone/>
              <a:defRPr sz="587"/>
            </a:lvl9pPr>
          </a:lstStyle>
          <a:p>
            <a:pPr lvl="0"/>
            <a:r>
              <a:rPr lang="en-US"/>
              <a:t>Click to edit Master text styles</a:t>
            </a:r>
          </a:p>
        </p:txBody>
      </p:sp>
      <p:sp>
        <p:nvSpPr>
          <p:cNvPr id="5" name="Date Placeholder 4"/>
          <p:cNvSpPr>
            <a:spLocks noGrp="1"/>
          </p:cNvSpPr>
          <p:nvPr>
            <p:ph type="dt" sz="half" idx="10"/>
          </p:nvPr>
        </p:nvSpPr>
        <p:spPr/>
        <p:txBody>
          <a:bodyPr/>
          <a:lstStyle/>
          <a:p>
            <a:fld id="{3D128013-216A-424A-8102-903950473F9A}" type="datetimeFigureOut">
              <a:rPr lang="en-GB" smtClean="0"/>
              <a:t>10/10/2026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2354158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9485" y="503978"/>
            <a:ext cx="1730082" cy="1763924"/>
          </a:xfrm>
        </p:spPr>
        <p:txBody>
          <a:bodyPr anchor="b"/>
          <a:lstStyle>
            <a:lvl1pPr>
              <a:defRPr sz="1877"/>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0468" y="1088455"/>
            <a:ext cx="2715608" cy="5372269"/>
          </a:xfrm>
        </p:spPr>
        <p:txBody>
          <a:bodyPr anchor="t"/>
          <a:lstStyle>
            <a:lvl1pPr marL="0" indent="0">
              <a:buNone/>
              <a:defRPr sz="1877"/>
            </a:lvl1pPr>
            <a:lvl2pPr marL="268194" indent="0">
              <a:buNone/>
              <a:defRPr sz="1642"/>
            </a:lvl2pPr>
            <a:lvl3pPr marL="536387" indent="0">
              <a:buNone/>
              <a:defRPr sz="1408"/>
            </a:lvl3pPr>
            <a:lvl4pPr marL="804581" indent="0">
              <a:buNone/>
              <a:defRPr sz="1173"/>
            </a:lvl4pPr>
            <a:lvl5pPr marL="1072774" indent="0">
              <a:buNone/>
              <a:defRPr sz="1173"/>
            </a:lvl5pPr>
            <a:lvl6pPr marL="1340968" indent="0">
              <a:buNone/>
              <a:defRPr sz="1173"/>
            </a:lvl6pPr>
            <a:lvl7pPr marL="1609161" indent="0">
              <a:buNone/>
              <a:defRPr sz="1173"/>
            </a:lvl7pPr>
            <a:lvl8pPr marL="1877355" indent="0">
              <a:buNone/>
              <a:defRPr sz="1173"/>
            </a:lvl8pPr>
            <a:lvl9pPr marL="2145548" indent="0">
              <a:buNone/>
              <a:defRPr sz="1173"/>
            </a:lvl9pPr>
          </a:lstStyle>
          <a:p>
            <a:r>
              <a:rPr lang="en-US"/>
              <a:t>Click icon to add picture</a:t>
            </a:r>
            <a:endParaRPr lang="en-US" dirty="0"/>
          </a:p>
        </p:txBody>
      </p:sp>
      <p:sp>
        <p:nvSpPr>
          <p:cNvPr id="4" name="Text Placeholder 3"/>
          <p:cNvSpPr>
            <a:spLocks noGrp="1"/>
          </p:cNvSpPr>
          <p:nvPr>
            <p:ph type="body" sz="half" idx="2"/>
          </p:nvPr>
        </p:nvSpPr>
        <p:spPr>
          <a:xfrm>
            <a:off x="369485" y="2267902"/>
            <a:ext cx="1730082" cy="4201570"/>
          </a:xfrm>
        </p:spPr>
        <p:txBody>
          <a:bodyPr/>
          <a:lstStyle>
            <a:lvl1pPr marL="0" indent="0">
              <a:buNone/>
              <a:defRPr sz="939"/>
            </a:lvl1pPr>
            <a:lvl2pPr marL="268194" indent="0">
              <a:buNone/>
              <a:defRPr sz="821"/>
            </a:lvl2pPr>
            <a:lvl3pPr marL="536387" indent="0">
              <a:buNone/>
              <a:defRPr sz="704"/>
            </a:lvl3pPr>
            <a:lvl4pPr marL="804581" indent="0">
              <a:buNone/>
              <a:defRPr sz="587"/>
            </a:lvl4pPr>
            <a:lvl5pPr marL="1072774" indent="0">
              <a:buNone/>
              <a:defRPr sz="587"/>
            </a:lvl5pPr>
            <a:lvl6pPr marL="1340968" indent="0">
              <a:buNone/>
              <a:defRPr sz="587"/>
            </a:lvl6pPr>
            <a:lvl7pPr marL="1609161" indent="0">
              <a:buNone/>
              <a:defRPr sz="587"/>
            </a:lvl7pPr>
            <a:lvl8pPr marL="1877355" indent="0">
              <a:buNone/>
              <a:defRPr sz="587"/>
            </a:lvl8pPr>
            <a:lvl9pPr marL="2145548" indent="0">
              <a:buNone/>
              <a:defRPr sz="587"/>
            </a:lvl9pPr>
          </a:lstStyle>
          <a:p>
            <a:pPr lvl="0"/>
            <a:r>
              <a:rPr lang="en-US"/>
              <a:t>Click to edit Master text styles</a:t>
            </a:r>
          </a:p>
        </p:txBody>
      </p:sp>
      <p:sp>
        <p:nvSpPr>
          <p:cNvPr id="5" name="Date Placeholder 4"/>
          <p:cNvSpPr>
            <a:spLocks noGrp="1"/>
          </p:cNvSpPr>
          <p:nvPr>
            <p:ph type="dt" sz="half" idx="10"/>
          </p:nvPr>
        </p:nvSpPr>
        <p:spPr/>
        <p:txBody>
          <a:bodyPr/>
          <a:lstStyle/>
          <a:p>
            <a:fld id="{3D128013-216A-424A-8102-903950473F9A}" type="datetimeFigureOut">
              <a:rPr lang="en-GB" smtClean="0"/>
              <a:t>10/10/2026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183322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28013-216A-424A-8102-903950473F9A}" type="datetimeFigureOut">
              <a:rPr lang="en-GB" smtClean="0"/>
              <a:t>10/10/2026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171454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38729" y="402483"/>
            <a:ext cx="1156648" cy="64064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68786" y="402483"/>
            <a:ext cx="3402891"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128013-216A-424A-8102-903950473F9A}" type="datetimeFigureOut">
              <a:rPr lang="en-GB" smtClean="0"/>
              <a:t>10/10/2026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0FA350-7466-4EE0-BB80-43E036EBE5E2}" type="slidenum">
              <a:rPr lang="en-GB" smtClean="0"/>
              <a:t>‹#›</a:t>
            </a:fld>
            <a:endParaRPr lang="en-GB"/>
          </a:p>
        </p:txBody>
      </p:sp>
    </p:spTree>
    <p:extLst>
      <p:ext uri="{BB962C8B-B14F-4D97-AF65-F5344CB8AC3E}">
        <p14:creationId xmlns:p14="http://schemas.microsoft.com/office/powerpoint/2010/main" val="2563028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8786" y="402484"/>
            <a:ext cx="4626591" cy="14611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68786" y="2012414"/>
            <a:ext cx="4626591"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8786" y="7006700"/>
            <a:ext cx="1206937" cy="402483"/>
          </a:xfrm>
          <a:prstGeom prst="rect">
            <a:avLst/>
          </a:prstGeom>
        </p:spPr>
        <p:txBody>
          <a:bodyPr vert="horz" lIns="91440" tIns="45720" rIns="91440" bIns="45720" rtlCol="0" anchor="ctr"/>
          <a:lstStyle>
            <a:lvl1pPr algn="l">
              <a:defRPr sz="704">
                <a:solidFill>
                  <a:schemeClr val="tx1">
                    <a:tint val="82000"/>
                  </a:schemeClr>
                </a:solidFill>
              </a:defRPr>
            </a:lvl1pPr>
          </a:lstStyle>
          <a:p>
            <a:fld id="{3D128013-216A-424A-8102-903950473F9A}" type="datetimeFigureOut">
              <a:rPr lang="en-GB" smtClean="0"/>
              <a:t>10/10/2026</a:t>
            </a:fld>
            <a:endParaRPr lang="en-GB"/>
          </a:p>
        </p:txBody>
      </p:sp>
      <p:sp>
        <p:nvSpPr>
          <p:cNvPr id="5" name="Footer Placeholder 4"/>
          <p:cNvSpPr>
            <a:spLocks noGrp="1"/>
          </p:cNvSpPr>
          <p:nvPr>
            <p:ph type="ftr" sz="quarter" idx="3"/>
          </p:nvPr>
        </p:nvSpPr>
        <p:spPr>
          <a:xfrm>
            <a:off x="1776879" y="7006700"/>
            <a:ext cx="1810405" cy="402483"/>
          </a:xfrm>
          <a:prstGeom prst="rect">
            <a:avLst/>
          </a:prstGeom>
        </p:spPr>
        <p:txBody>
          <a:bodyPr vert="horz" lIns="91440" tIns="45720" rIns="91440" bIns="45720" rtlCol="0" anchor="ctr"/>
          <a:lstStyle>
            <a:lvl1pPr algn="ctr">
              <a:defRPr sz="704">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3788440" y="7006700"/>
            <a:ext cx="1206937" cy="402483"/>
          </a:xfrm>
          <a:prstGeom prst="rect">
            <a:avLst/>
          </a:prstGeom>
        </p:spPr>
        <p:txBody>
          <a:bodyPr vert="horz" lIns="91440" tIns="45720" rIns="91440" bIns="45720" rtlCol="0" anchor="ctr"/>
          <a:lstStyle>
            <a:lvl1pPr algn="r">
              <a:defRPr sz="704">
                <a:solidFill>
                  <a:schemeClr val="tx1">
                    <a:tint val="82000"/>
                  </a:schemeClr>
                </a:solidFill>
              </a:defRPr>
            </a:lvl1pPr>
          </a:lstStyle>
          <a:p>
            <a:fld id="{8E0FA350-7466-4EE0-BB80-43E036EBE5E2}" type="slidenum">
              <a:rPr lang="en-GB" smtClean="0"/>
              <a:t>‹#›</a:t>
            </a:fld>
            <a:endParaRPr lang="en-GB"/>
          </a:p>
        </p:txBody>
      </p:sp>
    </p:spTree>
    <p:extLst>
      <p:ext uri="{BB962C8B-B14F-4D97-AF65-F5344CB8AC3E}">
        <p14:creationId xmlns:p14="http://schemas.microsoft.com/office/powerpoint/2010/main" val="3872015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36387" rtl="0" eaLnBrk="1" latinLnBrk="0" hangingPunct="1">
        <a:lnSpc>
          <a:spcPct val="90000"/>
        </a:lnSpc>
        <a:spcBef>
          <a:spcPct val="0"/>
        </a:spcBef>
        <a:buNone/>
        <a:defRPr sz="2581" kern="1200">
          <a:solidFill>
            <a:schemeClr val="tx1"/>
          </a:solidFill>
          <a:latin typeface="+mj-lt"/>
          <a:ea typeface="+mj-ea"/>
          <a:cs typeface="+mj-cs"/>
        </a:defRPr>
      </a:lvl1pPr>
    </p:titleStyle>
    <p:bodyStyle>
      <a:lvl1pPr marL="134097" indent="-134097" algn="l" defTabSz="536387" rtl="0" eaLnBrk="1" latinLnBrk="0" hangingPunct="1">
        <a:lnSpc>
          <a:spcPct val="90000"/>
        </a:lnSpc>
        <a:spcBef>
          <a:spcPts val="587"/>
        </a:spcBef>
        <a:buFont typeface="Arial" panose="020B0604020202020204" pitchFamily="34" charset="0"/>
        <a:buChar char="•"/>
        <a:defRPr sz="1642" kern="1200">
          <a:solidFill>
            <a:schemeClr val="tx1"/>
          </a:solidFill>
          <a:latin typeface="+mn-lt"/>
          <a:ea typeface="+mn-ea"/>
          <a:cs typeface="+mn-cs"/>
        </a:defRPr>
      </a:lvl1pPr>
      <a:lvl2pPr marL="402290" indent="-134097" algn="l" defTabSz="536387" rtl="0" eaLnBrk="1" latinLnBrk="0" hangingPunct="1">
        <a:lnSpc>
          <a:spcPct val="90000"/>
        </a:lnSpc>
        <a:spcBef>
          <a:spcPts val="293"/>
        </a:spcBef>
        <a:buFont typeface="Arial" panose="020B0604020202020204" pitchFamily="34" charset="0"/>
        <a:buChar char="•"/>
        <a:defRPr sz="1408" kern="1200">
          <a:solidFill>
            <a:schemeClr val="tx1"/>
          </a:solidFill>
          <a:latin typeface="+mn-lt"/>
          <a:ea typeface="+mn-ea"/>
          <a:cs typeface="+mn-cs"/>
        </a:defRPr>
      </a:lvl2pPr>
      <a:lvl3pPr marL="670484" indent="-134097" algn="l" defTabSz="536387" rtl="0" eaLnBrk="1" latinLnBrk="0" hangingPunct="1">
        <a:lnSpc>
          <a:spcPct val="90000"/>
        </a:lnSpc>
        <a:spcBef>
          <a:spcPts val="293"/>
        </a:spcBef>
        <a:buFont typeface="Arial" panose="020B0604020202020204" pitchFamily="34" charset="0"/>
        <a:buChar char="•"/>
        <a:defRPr sz="1173" kern="1200">
          <a:solidFill>
            <a:schemeClr val="tx1"/>
          </a:solidFill>
          <a:latin typeface="+mn-lt"/>
          <a:ea typeface="+mn-ea"/>
          <a:cs typeface="+mn-cs"/>
        </a:defRPr>
      </a:lvl3pPr>
      <a:lvl4pPr marL="938677"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4pPr>
      <a:lvl5pPr marL="1206871"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5pPr>
      <a:lvl6pPr marL="1475064"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6pPr>
      <a:lvl7pPr marL="1743258"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7pPr>
      <a:lvl8pPr marL="2011451"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8pPr>
      <a:lvl9pPr marL="2279645" indent="-134097" algn="l" defTabSz="536387" rtl="0" eaLnBrk="1" latinLnBrk="0" hangingPunct="1">
        <a:lnSpc>
          <a:spcPct val="90000"/>
        </a:lnSpc>
        <a:spcBef>
          <a:spcPts val="293"/>
        </a:spcBef>
        <a:buFont typeface="Arial" panose="020B0604020202020204" pitchFamily="34" charset="0"/>
        <a:buChar char="•"/>
        <a:defRPr sz="1056" kern="1200">
          <a:solidFill>
            <a:schemeClr val="tx1"/>
          </a:solidFill>
          <a:latin typeface="+mn-lt"/>
          <a:ea typeface="+mn-ea"/>
          <a:cs typeface="+mn-cs"/>
        </a:defRPr>
      </a:lvl9pPr>
    </p:bodyStyle>
    <p:otherStyle>
      <a:defPPr>
        <a:defRPr lang="en-US"/>
      </a:defPPr>
      <a:lvl1pPr marL="0" algn="l" defTabSz="536387" rtl="0" eaLnBrk="1" latinLnBrk="0" hangingPunct="1">
        <a:defRPr sz="1056" kern="1200">
          <a:solidFill>
            <a:schemeClr val="tx1"/>
          </a:solidFill>
          <a:latin typeface="+mn-lt"/>
          <a:ea typeface="+mn-ea"/>
          <a:cs typeface="+mn-cs"/>
        </a:defRPr>
      </a:lvl1pPr>
      <a:lvl2pPr marL="268194" algn="l" defTabSz="536387" rtl="0" eaLnBrk="1" latinLnBrk="0" hangingPunct="1">
        <a:defRPr sz="1056" kern="1200">
          <a:solidFill>
            <a:schemeClr val="tx1"/>
          </a:solidFill>
          <a:latin typeface="+mn-lt"/>
          <a:ea typeface="+mn-ea"/>
          <a:cs typeface="+mn-cs"/>
        </a:defRPr>
      </a:lvl2pPr>
      <a:lvl3pPr marL="536387" algn="l" defTabSz="536387" rtl="0" eaLnBrk="1" latinLnBrk="0" hangingPunct="1">
        <a:defRPr sz="1056" kern="1200">
          <a:solidFill>
            <a:schemeClr val="tx1"/>
          </a:solidFill>
          <a:latin typeface="+mn-lt"/>
          <a:ea typeface="+mn-ea"/>
          <a:cs typeface="+mn-cs"/>
        </a:defRPr>
      </a:lvl3pPr>
      <a:lvl4pPr marL="804581" algn="l" defTabSz="536387" rtl="0" eaLnBrk="1" latinLnBrk="0" hangingPunct="1">
        <a:defRPr sz="1056" kern="1200">
          <a:solidFill>
            <a:schemeClr val="tx1"/>
          </a:solidFill>
          <a:latin typeface="+mn-lt"/>
          <a:ea typeface="+mn-ea"/>
          <a:cs typeface="+mn-cs"/>
        </a:defRPr>
      </a:lvl4pPr>
      <a:lvl5pPr marL="1072774" algn="l" defTabSz="536387" rtl="0" eaLnBrk="1" latinLnBrk="0" hangingPunct="1">
        <a:defRPr sz="1056" kern="1200">
          <a:solidFill>
            <a:schemeClr val="tx1"/>
          </a:solidFill>
          <a:latin typeface="+mn-lt"/>
          <a:ea typeface="+mn-ea"/>
          <a:cs typeface="+mn-cs"/>
        </a:defRPr>
      </a:lvl5pPr>
      <a:lvl6pPr marL="1340968" algn="l" defTabSz="536387" rtl="0" eaLnBrk="1" latinLnBrk="0" hangingPunct="1">
        <a:defRPr sz="1056" kern="1200">
          <a:solidFill>
            <a:schemeClr val="tx1"/>
          </a:solidFill>
          <a:latin typeface="+mn-lt"/>
          <a:ea typeface="+mn-ea"/>
          <a:cs typeface="+mn-cs"/>
        </a:defRPr>
      </a:lvl6pPr>
      <a:lvl7pPr marL="1609161" algn="l" defTabSz="536387" rtl="0" eaLnBrk="1" latinLnBrk="0" hangingPunct="1">
        <a:defRPr sz="1056" kern="1200">
          <a:solidFill>
            <a:schemeClr val="tx1"/>
          </a:solidFill>
          <a:latin typeface="+mn-lt"/>
          <a:ea typeface="+mn-ea"/>
          <a:cs typeface="+mn-cs"/>
        </a:defRPr>
      </a:lvl7pPr>
      <a:lvl8pPr marL="1877355" algn="l" defTabSz="536387" rtl="0" eaLnBrk="1" latinLnBrk="0" hangingPunct="1">
        <a:defRPr sz="1056" kern="1200">
          <a:solidFill>
            <a:schemeClr val="tx1"/>
          </a:solidFill>
          <a:latin typeface="+mn-lt"/>
          <a:ea typeface="+mn-ea"/>
          <a:cs typeface="+mn-cs"/>
        </a:defRPr>
      </a:lvl8pPr>
      <a:lvl9pPr marL="2145548" algn="l" defTabSz="536387" rtl="0" eaLnBrk="1" latinLnBrk="0" hangingPunct="1">
        <a:defRPr sz="105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se.mazemap.com/#v=1&amp;config=TUDUBLIN&amp;campusid=734&amp;zlevel=1&amp;center=-6.271304,53.351239&amp;zoom=16.6"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use.mazemap.com/#v=1&amp;config=TUDUBLIN&amp;campusid=732&amp;zlevel=1&amp;center=-6.279589,53.354968&amp;zoom=18&amp;sharepoitype=poi&amp;sharepoi=1000862573" TargetMode="Externa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Caoimhe.surbame@tudublin.ie" TargetMode="External"/><Relationship Id="rId7" Type="http://schemas.openxmlformats.org/officeDocument/2006/relationships/hyperlink" Target="https://www.tudublin.ie/explore/about-the-university/academic-affairs/assessment-regulations/extenuating-circumstance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mailto:firstname.surname@tudublin.ie" TargetMode="External"/><Relationship Id="rId5" Type="http://schemas.openxmlformats.org/officeDocument/2006/relationships/hyperlink" Target="mailto:mary.surname@tudublin.ie" TargetMode="External"/><Relationship Id="rId4" Type="http://schemas.openxmlformats.org/officeDocument/2006/relationships/hyperlink" Target="mailto:kevin.surname@tudublin.i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D53B5AC2-2A33-9321-612B-0625CAAE71C4}"/>
              </a:ext>
            </a:extLst>
          </p:cNvPr>
          <p:cNvSpPr txBox="1">
            <a:spLocks noChangeArrowheads="1"/>
          </p:cNvSpPr>
          <p:nvPr/>
        </p:nvSpPr>
        <p:spPr bwMode="auto">
          <a:xfrm>
            <a:off x="293847" y="421957"/>
            <a:ext cx="4776470" cy="671576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40000"/>
              </a:lnSpc>
              <a:spcBef>
                <a:spcPts val="600"/>
              </a:spcBef>
              <a:spcAft>
                <a:spcPts val="600"/>
              </a:spcAft>
              <a:buNone/>
            </a:pPr>
            <a:r>
              <a:rPr lang="en-GB" sz="2400" b="1" kern="100" dirty="0">
                <a:solidFill>
                  <a:srgbClr val="45B0E1"/>
                </a:solidFill>
                <a:effectLst/>
                <a:latin typeface="Arimo Bold"/>
                <a:ea typeface="Arimo Bold"/>
                <a:cs typeface="Arimo Bold"/>
              </a:rPr>
              <a:t>Getting Started Guide for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r>
              <a:rPr lang="en-GB" sz="2400" b="1" kern="100" dirty="0">
                <a:solidFill>
                  <a:srgbClr val="45B0E1"/>
                </a:solidFill>
                <a:effectLst/>
                <a:latin typeface="Arimo Bold"/>
                <a:ea typeface="Arimo Bold"/>
                <a:cs typeface="Arimo Bold"/>
              </a:rPr>
              <a:t>TU805</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r>
              <a:rPr lang="en-GB" sz="2400" b="1" kern="100" dirty="0">
                <a:solidFill>
                  <a:srgbClr val="45B0E1"/>
                </a:solidFill>
                <a:effectLst/>
                <a:latin typeface="Arimo Bold"/>
                <a:ea typeface="Arimo Bold"/>
                <a:cs typeface="Arimo Bold"/>
              </a:rPr>
              <a:t>Engineering Students</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pPr>
            <a:r>
              <a:rPr lang="en-GB" sz="2400" b="1" kern="100" dirty="0">
                <a:solidFill>
                  <a:srgbClr val="FF0000"/>
                </a:solidFill>
                <a:latin typeface="Arimo Bold"/>
                <a:ea typeface="Arimo Bold"/>
                <a:cs typeface="Arimo Bold"/>
              </a:rPr>
              <a:t>Group B2</a:t>
            </a:r>
          </a:p>
          <a:p>
            <a:pPr algn="ctr">
              <a:lnSpc>
                <a:spcPct val="140000"/>
              </a:lnSpc>
              <a:spcBef>
                <a:spcPts val="600"/>
              </a:spcBef>
              <a:spcAft>
                <a:spcPts val="600"/>
              </a:spcAft>
            </a:pPr>
            <a:endParaRPr lang="en-GB" sz="1200" kern="100" dirty="0">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endParaRPr lang="en-GB" sz="2400" b="1" kern="100" dirty="0">
              <a:solidFill>
                <a:srgbClr val="000000"/>
              </a:solidFill>
              <a:effectLst/>
              <a:latin typeface="Arimo Bold"/>
              <a:ea typeface="Arimo Bold"/>
              <a:cs typeface="Arimo Bold"/>
            </a:endParaRPr>
          </a:p>
          <a:p>
            <a:pPr algn="ctr">
              <a:lnSpc>
                <a:spcPct val="140000"/>
              </a:lnSpc>
              <a:spcBef>
                <a:spcPts val="600"/>
              </a:spcBef>
              <a:spcAft>
                <a:spcPts val="600"/>
              </a:spcAft>
              <a:buNone/>
            </a:pPr>
            <a:endParaRPr lang="en-GB" sz="2400" b="1" kern="100" dirty="0">
              <a:solidFill>
                <a:srgbClr val="000000"/>
              </a:solidFill>
              <a:latin typeface="Arimo Bold"/>
              <a:ea typeface="Arimo Bold"/>
              <a:cs typeface="Arimo Bold"/>
            </a:endParaRPr>
          </a:p>
          <a:p>
            <a:pPr>
              <a:lnSpc>
                <a:spcPct val="140000"/>
              </a:lnSpc>
              <a:spcBef>
                <a:spcPts val="600"/>
              </a:spcBef>
              <a:spcAft>
                <a:spcPts val="600"/>
              </a:spcAft>
              <a:buNone/>
            </a:pPr>
            <a:endParaRPr lang="en-GB" sz="1800" b="1" kern="100" dirty="0">
              <a:solidFill>
                <a:srgbClr val="45B0E1"/>
              </a:solidFill>
              <a:effectLst/>
              <a:latin typeface="Arimo Bold"/>
              <a:ea typeface="Arimo Bold"/>
              <a:cs typeface="Arimo Bold"/>
            </a:endParaRPr>
          </a:p>
          <a:p>
            <a:pPr>
              <a:lnSpc>
                <a:spcPct val="140000"/>
              </a:lnSpc>
              <a:spcBef>
                <a:spcPts val="600"/>
              </a:spcBef>
              <a:spcAft>
                <a:spcPts val="600"/>
              </a:spcAft>
              <a:buNone/>
            </a:pPr>
            <a:r>
              <a:rPr lang="en-GB" sz="1800" b="1" kern="100" dirty="0">
                <a:solidFill>
                  <a:srgbClr val="45B0E1"/>
                </a:solidFill>
                <a:effectLst/>
                <a:latin typeface="Arimo Bold"/>
                <a:ea typeface="Arimo Bold"/>
                <a:cs typeface="Arimo Bold"/>
              </a:rPr>
              <a:t>Welcome to University Life</a:t>
            </a:r>
            <a:r>
              <a:rPr lang="en-GB" sz="1200" kern="100" dirty="0">
                <a:solidFill>
                  <a:srgbClr val="45B0E1"/>
                </a:solidFill>
                <a:effectLst/>
                <a:latin typeface="Arimo"/>
                <a:ea typeface="Arimo"/>
                <a:cs typeface="Arimo"/>
              </a:rPr>
              <a:t>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ct val="140000"/>
              </a:lnSpc>
              <a:spcBef>
                <a:spcPts val="600"/>
              </a:spcBef>
              <a:spcAft>
                <a:spcPts val="600"/>
              </a:spcAft>
              <a:buNone/>
            </a:pPr>
            <a:r>
              <a:rPr lang="en-GB" sz="1200" kern="100" dirty="0">
                <a:solidFill>
                  <a:srgbClr val="000000"/>
                </a:solidFill>
                <a:effectLst/>
                <a:latin typeface="Arimo"/>
                <a:ea typeface="Arimo"/>
                <a:cs typeface="Arimo"/>
              </a:rPr>
              <a:t>This guide is designed to help you settle in for the first two weeks of the term. It will help you organise classes, manage tasks, and capture your progress  Use the sections in this booklet to stay on top of your tasks for the first two weeks and make the most of your engineering experience.</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r>
              <a:rPr lang="en-GB" sz="1200" kern="100" dirty="0">
                <a:effectLst/>
                <a:latin typeface="Aptos" panose="020B0004020202020204" pitchFamily="34" charset="0"/>
                <a:ea typeface="Times New Roman" panose="02020603050405020304" pitchFamily="18" charset="0"/>
                <a:cs typeface="Times New Roman" panose="02020603050405020304" pitchFamily="18" charset="0"/>
              </a:rPr>
              <a:t> </a:t>
            </a:r>
          </a:p>
          <a:p>
            <a:pPr>
              <a:lnSpc>
                <a:spcPct val="115000"/>
              </a:lnSpc>
              <a:spcAft>
                <a:spcPts val="800"/>
              </a:spcAft>
              <a:buNone/>
            </a:pPr>
            <a:r>
              <a:rPr lang="en-GB" sz="1200" kern="100" dirty="0">
                <a:effectLst/>
                <a:latin typeface="Aptos" panose="020B0004020202020204" pitchFamily="34" charset="0"/>
                <a:ea typeface="Times New Roman" panose="02020603050405020304" pitchFamily="18" charset="0"/>
                <a:cs typeface="Times New Roman" panose="02020603050405020304" pitchFamily="18" charset="0"/>
              </a:rPr>
              <a:t> </a:t>
            </a:r>
          </a:p>
        </p:txBody>
      </p:sp>
      <p:pic>
        <p:nvPicPr>
          <p:cNvPr id="5" name="Picture 4" descr="Blue text on a white background&#10;&#10;AI-generated content may be incorrect.">
            <a:extLst>
              <a:ext uri="{FF2B5EF4-FFF2-40B4-BE49-F238E27FC236}">
                <a16:creationId xmlns:a16="http://schemas.microsoft.com/office/drawing/2014/main" id="{B67D24C7-156B-9B7B-CBDA-7BB3CD1AB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793" y="3242445"/>
            <a:ext cx="3330575" cy="2098040"/>
          </a:xfrm>
          <a:prstGeom prst="rect">
            <a:avLst/>
          </a:prstGeom>
        </p:spPr>
      </p:pic>
      <p:sp>
        <p:nvSpPr>
          <p:cNvPr id="2" name="Footer Placeholder 1">
            <a:extLst>
              <a:ext uri="{FF2B5EF4-FFF2-40B4-BE49-F238E27FC236}">
                <a16:creationId xmlns:a16="http://schemas.microsoft.com/office/drawing/2014/main" id="{408D10C6-9923-4207-B1A6-F32D9A8ACF58}"/>
              </a:ext>
            </a:extLst>
          </p:cNvPr>
          <p:cNvSpPr>
            <a:spLocks noGrp="1"/>
          </p:cNvSpPr>
          <p:nvPr>
            <p:ph type="ftr" sz="quarter" idx="11"/>
          </p:nvPr>
        </p:nvSpPr>
        <p:spPr>
          <a:xfrm>
            <a:off x="256710" y="7137717"/>
            <a:ext cx="4813605" cy="421958"/>
          </a:xfrm>
        </p:spPr>
        <p:txBody>
          <a:bodyPr/>
          <a:lstStyle/>
          <a:p>
            <a:pPr algn="l"/>
            <a:r>
              <a:rPr lang="en-US" dirty="0"/>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endParaRPr lang="en-GB" dirty="0"/>
          </a:p>
        </p:txBody>
      </p:sp>
    </p:spTree>
    <p:extLst>
      <p:ext uri="{BB962C8B-B14F-4D97-AF65-F5344CB8AC3E}">
        <p14:creationId xmlns:p14="http://schemas.microsoft.com/office/powerpoint/2010/main" val="3294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FDC33-F007-20F2-EBE3-E7A55D97A207}"/>
            </a:ext>
          </a:extLst>
        </p:cNvPr>
        <p:cNvGrpSpPr/>
        <p:nvPr/>
      </p:nvGrpSpPr>
      <p:grpSpPr>
        <a:xfrm>
          <a:off x="0" y="0"/>
          <a:ext cx="0" cy="0"/>
          <a:chOff x="0" y="0"/>
          <a:chExt cx="0" cy="0"/>
        </a:xfrm>
      </p:grpSpPr>
      <p:sp>
        <p:nvSpPr>
          <p:cNvPr id="2" name="Text Box 2">
            <a:extLst>
              <a:ext uri="{FF2B5EF4-FFF2-40B4-BE49-F238E27FC236}">
                <a16:creationId xmlns:a16="http://schemas.microsoft.com/office/drawing/2014/main" id="{0B2EB0E9-0ABE-4B89-87FB-5844F13D51A3}"/>
              </a:ext>
            </a:extLst>
          </p:cNvPr>
          <p:cNvSpPr txBox="1">
            <a:spLocks noChangeArrowheads="1"/>
          </p:cNvSpPr>
          <p:nvPr/>
        </p:nvSpPr>
        <p:spPr bwMode="auto">
          <a:xfrm>
            <a:off x="253842" y="354330"/>
            <a:ext cx="4856480" cy="68510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lnSpc>
                <a:spcPct val="140000"/>
              </a:lnSpc>
              <a:spcBef>
                <a:spcPts val="600"/>
              </a:spcBef>
              <a:spcAft>
                <a:spcPts val="600"/>
              </a:spcAft>
              <a:buNone/>
            </a:pPr>
            <a:r>
              <a:rPr lang="en-GB" sz="1200" b="1" kern="100" dirty="0">
                <a:solidFill>
                  <a:srgbClr val="FF0000"/>
                </a:solidFill>
                <a:effectLst/>
                <a:latin typeface="Arial" panose="020B0604020202020204" pitchFamily="34" charset="0"/>
                <a:ea typeface="Arimo Bold"/>
                <a:cs typeface="Times New Roman" panose="02020603050405020304" pitchFamily="18" charset="0"/>
              </a:rPr>
              <a:t>Your classes will take place in the Bolton Street Building and in the Central Quad in </a:t>
            </a:r>
            <a:r>
              <a:rPr lang="en-GB" sz="1200" b="1" kern="100" dirty="0" err="1">
                <a:solidFill>
                  <a:srgbClr val="FF0000"/>
                </a:solidFill>
                <a:effectLst/>
                <a:latin typeface="Arial" panose="020B0604020202020204" pitchFamily="34" charset="0"/>
                <a:ea typeface="Arimo Bold"/>
                <a:cs typeface="Times New Roman" panose="02020603050405020304" pitchFamily="18" charset="0"/>
              </a:rPr>
              <a:t>Grangegorman</a:t>
            </a:r>
            <a:r>
              <a:rPr lang="en-GB" sz="1200" b="1" kern="100" dirty="0">
                <a:solidFill>
                  <a:srgbClr val="FF0000"/>
                </a:solidFill>
                <a:effectLst/>
                <a:latin typeface="Arial" panose="020B0604020202020204" pitchFamily="34" charset="0"/>
                <a:ea typeface="Arimo Bold"/>
                <a:cs typeface="Times New Roman" panose="02020603050405020304" pitchFamily="18" charset="0"/>
              </a:rPr>
              <a:t>. </a:t>
            </a:r>
          </a:p>
          <a:p>
            <a:pPr algn="ctr">
              <a:spcBef>
                <a:spcPts val="600"/>
              </a:spcBef>
              <a:buNone/>
            </a:pPr>
            <a:r>
              <a:rPr lang="en-GB" sz="2400" b="1" kern="100" dirty="0">
                <a:solidFill>
                  <a:srgbClr val="45B0E1"/>
                </a:solidFill>
                <a:effectLst/>
                <a:latin typeface="Arial" panose="020B0604020202020204" pitchFamily="34" charset="0"/>
                <a:ea typeface="Arimo Bold"/>
                <a:cs typeface="Times New Roman" panose="02020603050405020304" pitchFamily="18" charset="0"/>
              </a:rPr>
              <a:t>How to get to Bolton Street</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r>
              <a:rPr lang="en-GB" sz="1400" b="1" kern="100" dirty="0">
                <a:effectLst/>
                <a:latin typeface="Arial" panose="020B0604020202020204" pitchFamily="34" charset="0"/>
                <a:ea typeface="Arimo Bold"/>
                <a:cs typeface="Times New Roman" panose="02020603050405020304" pitchFamily="18" charset="0"/>
              </a:rPr>
              <a:t>Address: TU Dublin, Bolton Street, D01 K822</a:t>
            </a:r>
          </a:p>
          <a:p>
            <a:pPr algn="ctr">
              <a:lnSpc>
                <a:spcPct val="140000"/>
              </a:lnSpc>
              <a:spcBef>
                <a:spcPts val="600"/>
              </a:spcBef>
              <a:spcAft>
                <a:spcPts val="6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endParaRPr lang="en-GB" sz="1400" b="1" kern="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endParaRPr lang="en-GB" sz="1400" b="1" kern="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40000"/>
              </a:lnSpc>
              <a:spcBef>
                <a:spcPts val="600"/>
              </a:spcBef>
              <a:spcAft>
                <a:spcPts val="600"/>
              </a:spcAft>
              <a:buNone/>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endParaRPr lang="en-GB" sz="1600" b="1" kern="100" dirty="0">
              <a:solidFill>
                <a:srgbClr val="45B0E1"/>
              </a:solidFill>
              <a:effectLst/>
              <a:latin typeface="Arial" panose="020B0604020202020204" pitchFamily="34" charset="0"/>
              <a:ea typeface="Arimo Bold"/>
              <a:cs typeface="Times New Roman" panose="02020603050405020304" pitchFamily="18" charset="0"/>
            </a:endParaRPr>
          </a:p>
          <a:p>
            <a:pPr algn="ctr">
              <a:lnSpc>
                <a:spcPct val="115000"/>
              </a:lnSpc>
              <a:spcBef>
                <a:spcPts val="600"/>
              </a:spcBef>
              <a:spcAft>
                <a:spcPts val="600"/>
              </a:spcAft>
              <a:buNone/>
            </a:pPr>
            <a:r>
              <a:rPr lang="en-GB" sz="1600" b="1" kern="100" dirty="0">
                <a:solidFill>
                  <a:srgbClr val="45B0E1"/>
                </a:solidFill>
                <a:effectLst/>
                <a:latin typeface="Arial" panose="020B0604020202020204" pitchFamily="34" charset="0"/>
                <a:ea typeface="Arimo Bold"/>
                <a:cs typeface="Times New Roman" panose="02020603050405020304" pitchFamily="18" charset="0"/>
              </a:rPr>
              <a:t>Use Maze Map to show directions on how to get to Bolton Street</a:t>
            </a:r>
          </a:p>
          <a:p>
            <a:pPr algn="ctr">
              <a:lnSpc>
                <a:spcPct val="115000"/>
              </a:lnSpc>
              <a:spcBef>
                <a:spcPts val="600"/>
              </a:spcBef>
              <a:spcAft>
                <a:spcPts val="600"/>
              </a:spcAft>
              <a:buNone/>
            </a:pPr>
            <a:endParaRPr lang="en-GB" sz="1600" b="1" kern="100" dirty="0">
              <a:solidFill>
                <a:srgbClr val="45B0E1"/>
              </a:solidFill>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endParaRPr lang="en-GB"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r>
              <a:rPr lang="en-GB" sz="2400" b="1" u="sng" kern="100" dirty="0" err="1">
                <a:solidFill>
                  <a:srgbClr val="467886"/>
                </a:solidFill>
                <a:effectLst/>
                <a:latin typeface="Arial" panose="020B0604020202020204" pitchFamily="34" charset="0"/>
                <a:ea typeface="Arimo Bold"/>
                <a:cs typeface="Times New Roman" panose="02020603050405020304" pitchFamily="18" charset="0"/>
                <a:hlinkClick r:id="rId3"/>
              </a:rPr>
              <a:t>MazeMap</a:t>
            </a:r>
            <a:r>
              <a:rPr lang="en-GB" sz="2400" b="1" u="sng" kern="100" dirty="0">
                <a:solidFill>
                  <a:srgbClr val="467886"/>
                </a:solidFill>
                <a:effectLst/>
                <a:latin typeface="Arial" panose="020B0604020202020204" pitchFamily="34" charset="0"/>
                <a:ea typeface="Arimo Bold"/>
                <a:cs typeface="Times New Roman" panose="02020603050405020304" pitchFamily="18" charset="0"/>
                <a:hlinkClick r:id="rId3"/>
              </a:rPr>
              <a:t> - Bolton Street</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r>
              <a:rPr lang="en-GB" sz="1600" b="1" kern="100" dirty="0">
                <a:solidFill>
                  <a:srgbClr val="45B0E1"/>
                </a:solidFill>
                <a:effectLst/>
                <a:latin typeface="Arial" panose="020B0604020202020204" pitchFamily="34" charset="0"/>
                <a:ea typeface="Arimo Bold"/>
                <a:cs typeface="Times New Roman" panose="02020603050405020304" pitchFamily="18" charset="0"/>
              </a:rPr>
              <a:t>On the timetabling system, rooms in Bolton Street are labelled BST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3" name="Picture 2" descr="A map of a city&#10;&#10;AI-generated content may be incorrect.">
            <a:extLst>
              <a:ext uri="{FF2B5EF4-FFF2-40B4-BE49-F238E27FC236}">
                <a16:creationId xmlns:a16="http://schemas.microsoft.com/office/drawing/2014/main" id="{C213E902-C76E-E0C7-879E-BD38776A9740}"/>
              </a:ext>
            </a:extLst>
          </p:cNvPr>
          <p:cNvPicPr>
            <a:picLocks noChangeAspect="1"/>
          </p:cNvPicPr>
          <p:nvPr/>
        </p:nvPicPr>
        <p:blipFill>
          <a:blip r:embed="rId4"/>
          <a:srcRect t="3566" r="3137" b="7473"/>
          <a:stretch>
            <a:fillRect/>
          </a:stretch>
        </p:blipFill>
        <p:spPr>
          <a:xfrm>
            <a:off x="548905" y="1904998"/>
            <a:ext cx="4266349" cy="2416629"/>
          </a:xfrm>
          <a:prstGeom prst="rect">
            <a:avLst/>
          </a:prstGeom>
        </p:spPr>
      </p:pic>
      <p:pic>
        <p:nvPicPr>
          <p:cNvPr id="5" name="Picture 4">
            <a:extLst>
              <a:ext uri="{FF2B5EF4-FFF2-40B4-BE49-F238E27FC236}">
                <a16:creationId xmlns:a16="http://schemas.microsoft.com/office/drawing/2014/main" id="{B4FF6D2A-9467-17D7-DD00-4A052AE4ED2A}"/>
              </a:ext>
            </a:extLst>
          </p:cNvPr>
          <p:cNvPicPr>
            <a:picLocks noChangeAspect="1"/>
          </p:cNvPicPr>
          <p:nvPr/>
        </p:nvPicPr>
        <p:blipFill>
          <a:blip r:embed="rId5"/>
          <a:stretch>
            <a:fillRect/>
          </a:stretch>
        </p:blipFill>
        <p:spPr>
          <a:xfrm>
            <a:off x="2204780" y="5184124"/>
            <a:ext cx="954597" cy="969830"/>
          </a:xfrm>
          <a:prstGeom prst="rect">
            <a:avLst/>
          </a:prstGeom>
        </p:spPr>
      </p:pic>
    </p:spTree>
    <p:extLst>
      <p:ext uri="{BB962C8B-B14F-4D97-AF65-F5344CB8AC3E}">
        <p14:creationId xmlns:p14="http://schemas.microsoft.com/office/powerpoint/2010/main" val="1680469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47B75-C139-C99B-1A1F-D593AC63D517}"/>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5B52106D-8ADD-0B22-744F-9311AFA6E774}"/>
              </a:ext>
            </a:extLst>
          </p:cNvPr>
          <p:cNvSpPr txBox="1">
            <a:spLocks noChangeArrowheads="1"/>
          </p:cNvSpPr>
          <p:nvPr/>
        </p:nvSpPr>
        <p:spPr bwMode="auto">
          <a:xfrm>
            <a:off x="-17621" y="201930"/>
            <a:ext cx="5399405" cy="71558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lnSpc>
                <a:spcPct val="140000"/>
              </a:lnSpc>
              <a:spcBef>
                <a:spcPts val="600"/>
              </a:spcBef>
              <a:spcAft>
                <a:spcPts val="600"/>
              </a:spcAft>
              <a:buNone/>
            </a:pPr>
            <a:r>
              <a:rPr lang="en-GB" sz="2400" b="1" kern="100" dirty="0">
                <a:solidFill>
                  <a:srgbClr val="45B0E1"/>
                </a:solidFill>
                <a:effectLst/>
                <a:latin typeface="Arial" panose="020B0604020202020204" pitchFamily="34" charset="0"/>
                <a:ea typeface="Arimo Bold"/>
                <a:cs typeface="Times New Roman" panose="02020603050405020304" pitchFamily="18" charset="0"/>
              </a:rPr>
              <a:t>How to get to </a:t>
            </a:r>
            <a:r>
              <a:rPr lang="en-GB" sz="2400" b="1" kern="100" dirty="0" err="1">
                <a:solidFill>
                  <a:srgbClr val="45B0E1"/>
                </a:solidFill>
                <a:effectLst/>
                <a:latin typeface="Arial" panose="020B0604020202020204" pitchFamily="34" charset="0"/>
                <a:ea typeface="Arimo Bold"/>
                <a:cs typeface="Times New Roman" panose="02020603050405020304" pitchFamily="18" charset="0"/>
              </a:rPr>
              <a:t>Grangegorman</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en-GB" sz="1400" b="1" kern="100" dirty="0">
                <a:effectLst/>
                <a:latin typeface="Arial" panose="020B0604020202020204" pitchFamily="34" charset="0"/>
                <a:ea typeface="Times New Roman" panose="02020603050405020304" pitchFamily="18" charset="0"/>
                <a:cs typeface="Times New Roman" panose="02020603050405020304" pitchFamily="18" charset="0"/>
              </a:rPr>
              <a:t>Address: TU Dublin, </a:t>
            </a:r>
            <a:r>
              <a:rPr lang="en-GB" sz="1400" b="1" kern="100" dirty="0" err="1">
                <a:effectLst/>
                <a:latin typeface="Arial" panose="020B0604020202020204" pitchFamily="34" charset="0"/>
                <a:ea typeface="Times New Roman" panose="02020603050405020304" pitchFamily="18" charset="0"/>
                <a:cs typeface="Times New Roman" panose="02020603050405020304" pitchFamily="18" charset="0"/>
              </a:rPr>
              <a:t>Grangegorman</a:t>
            </a:r>
            <a:r>
              <a:rPr lang="en-GB" sz="1400" b="1" kern="100" dirty="0">
                <a:effectLst/>
                <a:latin typeface="Arial" panose="020B0604020202020204" pitchFamily="34" charset="0"/>
                <a:ea typeface="Times New Roman" panose="02020603050405020304" pitchFamily="18" charset="0"/>
                <a:cs typeface="Times New Roman" panose="02020603050405020304" pitchFamily="18" charset="0"/>
              </a:rPr>
              <a:t> Lower, Dublin 7,</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r>
              <a:rPr lang="en-GB" sz="1400" b="1" kern="100" dirty="0">
                <a:effectLst/>
                <a:latin typeface="Arial" panose="020B0604020202020204" pitchFamily="34" charset="0"/>
                <a:ea typeface="Times New Roman" panose="02020603050405020304" pitchFamily="18" charset="0"/>
                <a:cs typeface="Times New Roman" panose="02020603050405020304" pitchFamily="18" charset="0"/>
              </a:rPr>
              <a:t>D07 C972</a:t>
            </a:r>
          </a:p>
          <a:p>
            <a:pPr algn="ctr">
              <a:lnSpc>
                <a:spcPct val="115000"/>
              </a:lnSpc>
              <a:spcAft>
                <a:spcPts val="8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effectLst/>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Aft>
                <a:spcPts val="800"/>
              </a:spcAft>
              <a:buNone/>
            </a:pPr>
            <a:endParaRPr lang="en-GB" sz="1400" b="1" kern="100" dirty="0">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r>
              <a:rPr lang="en-GB" sz="1600" b="1" kern="100" dirty="0">
                <a:solidFill>
                  <a:srgbClr val="45B0E1"/>
                </a:solidFill>
                <a:effectLst/>
                <a:latin typeface="Arial" panose="020B0604020202020204" pitchFamily="34" charset="0"/>
                <a:ea typeface="Arimo Bold"/>
                <a:cs typeface="Times New Roman" panose="02020603050405020304" pitchFamily="18" charset="0"/>
              </a:rPr>
              <a:t>Use Maze Map to show directions on how to get to </a:t>
            </a:r>
            <a:r>
              <a:rPr lang="en-GB" sz="1600" b="1" kern="100" dirty="0" err="1">
                <a:solidFill>
                  <a:srgbClr val="45B0E1"/>
                </a:solidFill>
                <a:effectLst/>
                <a:latin typeface="Arial" panose="020B0604020202020204" pitchFamily="34" charset="0"/>
                <a:ea typeface="Arimo Bold"/>
                <a:cs typeface="Times New Roman" panose="02020603050405020304" pitchFamily="18" charset="0"/>
              </a:rPr>
              <a:t>Grangegorman</a:t>
            </a:r>
            <a:endParaRPr lang="en-GB" sz="1600" b="1" kern="100" dirty="0">
              <a:solidFill>
                <a:srgbClr val="45B0E1"/>
              </a:solidFill>
              <a:effectLst/>
              <a:latin typeface="Arial" panose="020B0604020202020204" pitchFamily="34" charset="0"/>
              <a:ea typeface="Arimo Bold"/>
              <a:cs typeface="Times New Roman" panose="02020603050405020304" pitchFamily="18" charset="0"/>
            </a:endParaRPr>
          </a:p>
          <a:p>
            <a:pPr algn="ctr">
              <a:lnSpc>
                <a:spcPct val="115000"/>
              </a:lnSpc>
              <a:spcBef>
                <a:spcPts val="600"/>
              </a:spcBef>
              <a:spcAft>
                <a:spcPts val="600"/>
              </a:spcAft>
              <a:buNone/>
            </a:pPr>
            <a:endParaRPr lang="en-GB" sz="1600" b="1" kern="100" dirty="0">
              <a:solidFill>
                <a:srgbClr val="45B0E1"/>
              </a:solidFill>
              <a:latin typeface="Arial" panose="020B06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endParaRPr lang="en-GB" sz="16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endParaRPr lang="en-GB" sz="2400" b="1" u="sng" kern="100" dirty="0">
              <a:solidFill>
                <a:srgbClr val="467886"/>
              </a:solidFill>
              <a:effectLst/>
              <a:latin typeface="Arial" panose="020B0604020202020204" pitchFamily="34" charset="0"/>
              <a:ea typeface="Arimo Bold"/>
              <a:cs typeface="Times New Roman" panose="02020603050405020304" pitchFamily="18" charset="0"/>
              <a:hlinkClick r:id="rId2"/>
            </a:endParaRPr>
          </a:p>
          <a:p>
            <a:pPr algn="ctr">
              <a:lnSpc>
                <a:spcPct val="115000"/>
              </a:lnSpc>
              <a:spcBef>
                <a:spcPts val="600"/>
              </a:spcBef>
              <a:spcAft>
                <a:spcPts val="600"/>
              </a:spcAft>
              <a:buNone/>
            </a:pPr>
            <a:r>
              <a:rPr lang="en-GB" sz="2400" b="1" u="sng" kern="100" dirty="0" err="1">
                <a:solidFill>
                  <a:srgbClr val="467886"/>
                </a:solidFill>
                <a:effectLst/>
                <a:latin typeface="Arial" panose="020B0604020202020204" pitchFamily="34" charset="0"/>
                <a:ea typeface="Arimo Bold"/>
                <a:cs typeface="Times New Roman" panose="02020603050405020304" pitchFamily="18" charset="0"/>
                <a:hlinkClick r:id="rId2"/>
              </a:rPr>
              <a:t>MazeMap</a:t>
            </a:r>
            <a:r>
              <a:rPr lang="en-GB" sz="2400" b="1" u="sng" kern="100" dirty="0">
                <a:solidFill>
                  <a:srgbClr val="467886"/>
                </a:solidFill>
                <a:effectLst/>
                <a:latin typeface="Arial" panose="020B0604020202020204" pitchFamily="34" charset="0"/>
                <a:ea typeface="Arimo Bold"/>
                <a:cs typeface="Times New Roman" panose="02020603050405020304" pitchFamily="18" charset="0"/>
                <a:hlinkClick r:id="rId2"/>
              </a:rPr>
              <a:t> - </a:t>
            </a:r>
            <a:r>
              <a:rPr lang="en-GB" sz="2400" b="1" u="sng" kern="100" dirty="0" err="1">
                <a:solidFill>
                  <a:srgbClr val="467886"/>
                </a:solidFill>
                <a:effectLst/>
                <a:latin typeface="Arial" panose="020B0604020202020204" pitchFamily="34" charset="0"/>
                <a:ea typeface="Arimo Bold"/>
                <a:cs typeface="Times New Roman" panose="02020603050405020304" pitchFamily="18" charset="0"/>
                <a:hlinkClick r:id="rId2"/>
              </a:rPr>
              <a:t>Grangegorman</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lnSpc>
                <a:spcPct val="115000"/>
              </a:lnSpc>
              <a:spcBef>
                <a:spcPts val="600"/>
              </a:spcBef>
              <a:spcAft>
                <a:spcPts val="600"/>
              </a:spcAft>
              <a:buNone/>
            </a:pPr>
            <a:r>
              <a:rPr lang="en-GB" sz="1600" b="1" kern="100" dirty="0">
                <a:solidFill>
                  <a:srgbClr val="45B0E1"/>
                </a:solidFill>
                <a:effectLst/>
                <a:latin typeface="Arial" panose="020B0604020202020204" pitchFamily="34" charset="0"/>
                <a:ea typeface="Arimo Bold"/>
                <a:cs typeface="Times New Roman" panose="02020603050405020304" pitchFamily="18" charset="0"/>
              </a:rPr>
              <a:t>On the timetabling system, rooms in Central Quad, </a:t>
            </a:r>
            <a:r>
              <a:rPr lang="en-GB" sz="1600" b="1" kern="100" dirty="0" err="1">
                <a:solidFill>
                  <a:srgbClr val="45B0E1"/>
                </a:solidFill>
                <a:effectLst/>
                <a:latin typeface="Arial" panose="020B0604020202020204" pitchFamily="34" charset="0"/>
                <a:ea typeface="Arimo Bold"/>
                <a:cs typeface="Times New Roman" panose="02020603050405020304" pitchFamily="18" charset="0"/>
              </a:rPr>
              <a:t>Grangegorman</a:t>
            </a:r>
            <a:r>
              <a:rPr lang="en-GB" sz="1600" b="1" kern="100" dirty="0">
                <a:solidFill>
                  <a:srgbClr val="45B0E1"/>
                </a:solidFill>
                <a:effectLst/>
                <a:latin typeface="Arial" panose="020B0604020202020204" pitchFamily="34" charset="0"/>
                <a:ea typeface="Arimo Bold"/>
                <a:cs typeface="Times New Roman" panose="02020603050405020304" pitchFamily="18" charset="0"/>
              </a:rPr>
              <a:t> are labelled CQ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5" name="Picture 4" descr="A map of a city&#10;&#10;AI-generated content may be incorrect.">
            <a:extLst>
              <a:ext uri="{FF2B5EF4-FFF2-40B4-BE49-F238E27FC236}">
                <a16:creationId xmlns:a16="http://schemas.microsoft.com/office/drawing/2014/main" id="{04B5E10D-5DAF-FFB7-82D0-A641D45843B4}"/>
              </a:ext>
            </a:extLst>
          </p:cNvPr>
          <p:cNvPicPr>
            <a:picLocks noChangeAspect="1"/>
          </p:cNvPicPr>
          <p:nvPr/>
        </p:nvPicPr>
        <p:blipFill>
          <a:blip r:embed="rId3"/>
          <a:stretch>
            <a:fillRect/>
          </a:stretch>
        </p:blipFill>
        <p:spPr>
          <a:xfrm>
            <a:off x="707571" y="1480049"/>
            <a:ext cx="4139179" cy="2519641"/>
          </a:xfrm>
          <a:prstGeom prst="rect">
            <a:avLst/>
          </a:prstGeom>
        </p:spPr>
      </p:pic>
      <p:pic>
        <p:nvPicPr>
          <p:cNvPr id="7" name="Picture 6">
            <a:extLst>
              <a:ext uri="{FF2B5EF4-FFF2-40B4-BE49-F238E27FC236}">
                <a16:creationId xmlns:a16="http://schemas.microsoft.com/office/drawing/2014/main" id="{3ED3E72B-8381-2718-2B82-BB85CD6A092B}"/>
              </a:ext>
            </a:extLst>
          </p:cNvPr>
          <p:cNvPicPr>
            <a:picLocks noChangeAspect="1"/>
          </p:cNvPicPr>
          <p:nvPr/>
        </p:nvPicPr>
        <p:blipFill>
          <a:blip r:embed="rId4"/>
          <a:stretch>
            <a:fillRect/>
          </a:stretch>
        </p:blipFill>
        <p:spPr>
          <a:xfrm>
            <a:off x="1962835" y="4655965"/>
            <a:ext cx="1438491" cy="1423661"/>
          </a:xfrm>
          <a:prstGeom prst="rect">
            <a:avLst/>
          </a:prstGeom>
        </p:spPr>
      </p:pic>
    </p:spTree>
    <p:extLst>
      <p:ext uri="{BB962C8B-B14F-4D97-AF65-F5344CB8AC3E}">
        <p14:creationId xmlns:p14="http://schemas.microsoft.com/office/powerpoint/2010/main" val="1549129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9334E-1A5D-B5F2-9D56-D5AD0891BCF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43DD6A5-ECFA-4223-7151-809DDD157C60}"/>
              </a:ext>
            </a:extLst>
          </p:cNvPr>
          <p:cNvSpPr txBox="1"/>
          <p:nvPr/>
        </p:nvSpPr>
        <p:spPr>
          <a:xfrm>
            <a:off x="1243693" y="256667"/>
            <a:ext cx="2683328"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Week 1 – To Do List</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54D03FDA-AFBC-CCE6-176F-493F1C0F5A54}"/>
              </a:ext>
            </a:extLst>
          </p:cNvPr>
          <p:cNvGraphicFramePr>
            <a:graphicFrameLocks noGrp="1"/>
          </p:cNvGraphicFramePr>
          <p:nvPr>
            <p:extLst>
              <p:ext uri="{D42A27DB-BD31-4B8C-83A1-F6EECF244321}">
                <p14:modId xmlns:p14="http://schemas.microsoft.com/office/powerpoint/2010/main" val="1197197058"/>
              </p:ext>
            </p:extLst>
          </p:nvPr>
        </p:nvGraphicFramePr>
        <p:xfrm>
          <a:off x="397365" y="831715"/>
          <a:ext cx="4762463" cy="6213158"/>
        </p:xfrm>
        <a:graphic>
          <a:graphicData uri="http://schemas.openxmlformats.org/drawingml/2006/table">
            <a:tbl>
              <a:tblPr firstRow="1" bandRow="1">
                <a:tableStyleId>{5940675A-B579-460E-94D1-54222C63F5DA}</a:tableStyleId>
              </a:tblPr>
              <a:tblGrid>
                <a:gridCol w="2443806">
                  <a:extLst>
                    <a:ext uri="{9D8B030D-6E8A-4147-A177-3AD203B41FA5}">
                      <a16:colId xmlns:a16="http://schemas.microsoft.com/office/drawing/2014/main" val="3831251914"/>
                    </a:ext>
                  </a:extLst>
                </a:gridCol>
                <a:gridCol w="1545772">
                  <a:extLst>
                    <a:ext uri="{9D8B030D-6E8A-4147-A177-3AD203B41FA5}">
                      <a16:colId xmlns:a16="http://schemas.microsoft.com/office/drawing/2014/main" val="4037639083"/>
                    </a:ext>
                  </a:extLst>
                </a:gridCol>
                <a:gridCol w="772885">
                  <a:extLst>
                    <a:ext uri="{9D8B030D-6E8A-4147-A177-3AD203B41FA5}">
                      <a16:colId xmlns:a16="http://schemas.microsoft.com/office/drawing/2014/main" val="2680828200"/>
                    </a:ext>
                  </a:extLst>
                </a:gridCol>
              </a:tblGrid>
              <a:tr h="370840">
                <a:tc>
                  <a:txBody>
                    <a:bodyPr/>
                    <a:lstStyle/>
                    <a:p>
                      <a:r>
                        <a:rPr lang="en-GB" sz="1000" dirty="0">
                          <a:latin typeface="Arial" panose="020B0604020202020204" pitchFamily="34" charset="0"/>
                          <a:cs typeface="Arial" panose="020B0604020202020204" pitchFamily="34" charset="0"/>
                        </a:rPr>
                        <a:t>To Do</a:t>
                      </a:r>
                    </a:p>
                  </a:txBody>
                  <a:tcPr>
                    <a:solidFill>
                      <a:schemeClr val="accent6">
                        <a:lumMod val="20000"/>
                        <a:lumOff val="80000"/>
                      </a:schemeClr>
                    </a:solidFill>
                  </a:tcPr>
                </a:tc>
                <a:tc>
                  <a:txBody>
                    <a:bodyPr/>
                    <a:lstStyle/>
                    <a:p>
                      <a:r>
                        <a:rPr lang="en-GB" sz="1000" dirty="0">
                          <a:latin typeface="Arial" panose="020B0604020202020204" pitchFamily="34" charset="0"/>
                          <a:cs typeface="Arial" panose="020B0604020202020204" pitchFamily="34" charset="0"/>
                        </a:rPr>
                        <a:t>By When</a:t>
                      </a:r>
                    </a:p>
                  </a:txBody>
                  <a:tcPr>
                    <a:solidFill>
                      <a:schemeClr val="accent6">
                        <a:lumMod val="20000"/>
                        <a:lumOff val="80000"/>
                      </a:schemeClr>
                    </a:solidFill>
                  </a:tcPr>
                </a:tc>
                <a:tc>
                  <a:txBody>
                    <a:bodyPr/>
                    <a:lstStyle/>
                    <a:p>
                      <a:r>
                        <a:rPr lang="en-GB" sz="1000" dirty="0">
                          <a:latin typeface="Arial" panose="020B0604020202020204" pitchFamily="34" charset="0"/>
                          <a:cs typeface="Arial" panose="020B0604020202020204" pitchFamily="34" charset="0"/>
                        </a:rPr>
                        <a:t>Complete</a:t>
                      </a:r>
                    </a:p>
                  </a:txBody>
                  <a:tcPr>
                    <a:solidFill>
                      <a:schemeClr val="accent6">
                        <a:lumMod val="20000"/>
                        <a:lumOff val="80000"/>
                      </a:schemeClr>
                    </a:solidFill>
                  </a:tcPr>
                </a:tc>
                <a:extLst>
                  <a:ext uri="{0D108BD9-81ED-4DB2-BD59-A6C34878D82A}">
                    <a16:rowId xmlns:a16="http://schemas.microsoft.com/office/drawing/2014/main" val="2968269074"/>
                  </a:ext>
                </a:extLst>
              </a:tr>
              <a:tr h="370840">
                <a:tc>
                  <a:txBody>
                    <a:bodyPr/>
                    <a:lstStyle/>
                    <a:p>
                      <a:pPr marL="0" marR="0" lvl="0" indent="0" algn="l" defTabSz="536387" rtl="0" eaLnBrk="1" fontAlgn="auto" latinLnBrk="0" hangingPunct="1">
                        <a:lnSpc>
                          <a:spcPct val="100000"/>
                        </a:lnSpc>
                        <a:spcBef>
                          <a:spcPts val="0"/>
                        </a:spcBef>
                        <a:spcAft>
                          <a:spcPts val="0"/>
                        </a:spcAft>
                        <a:buClrTx/>
                        <a:buSzTx/>
                        <a:buFontTx/>
                        <a:buNone/>
                        <a:tabLst/>
                        <a:defRPr/>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Read the Getting Started guide</a:t>
                      </a:r>
                    </a:p>
                    <a:p>
                      <a:endParaRPr lang="en-GB" sz="1000" dirty="0">
                        <a:latin typeface="Arial" panose="020B0604020202020204" pitchFamily="34" charset="0"/>
                        <a:cs typeface="Arial" panose="020B0604020202020204" pitchFamily="34" charset="0"/>
                      </a:endParaRPr>
                    </a:p>
                  </a:txBody>
                  <a:tcPr/>
                </a:tc>
                <a:tc>
                  <a:txBody>
                    <a:bodyPr/>
                    <a:lstStyle/>
                    <a:p>
                      <a:r>
                        <a:rPr lang="en-GB" sz="1000" dirty="0">
                          <a:latin typeface="Arial" panose="020B0604020202020204" pitchFamily="34" charset="0"/>
                          <a:cs typeface="Arial" panose="020B0604020202020204" pitchFamily="34" charset="0"/>
                        </a:rPr>
                        <a:t>Monday 14</a:t>
                      </a:r>
                      <a:r>
                        <a:rPr lang="en-GB" sz="1000" baseline="30000" dirty="0">
                          <a:latin typeface="Arial" panose="020B0604020202020204" pitchFamily="34" charset="0"/>
                          <a:cs typeface="Arial" panose="020B0604020202020204" pitchFamily="34" charset="0"/>
                        </a:rPr>
                        <a:t>th</a:t>
                      </a:r>
                      <a:r>
                        <a:rPr lang="en-GB" sz="1000" dirty="0">
                          <a:latin typeface="Arial" panose="020B0604020202020204" pitchFamily="34" charset="0"/>
                          <a:cs typeface="Arial" panose="020B0604020202020204" pitchFamily="34" charset="0"/>
                        </a:rPr>
                        <a:t> Sept 26</a:t>
                      </a:r>
                    </a:p>
                  </a:txBody>
                  <a:tcPr/>
                </a:tc>
                <a:tc>
                  <a:txBody>
                    <a:bodyPr/>
                    <a:lstStyle/>
                    <a:p>
                      <a:r>
                        <a:rPr lang="en-GB" sz="100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2444972220"/>
                  </a:ext>
                </a:extLst>
              </a:tr>
              <a:tr h="370840">
                <a:tc>
                  <a:txBody>
                    <a:bodyPr/>
                    <a:lstStyle/>
                    <a:p>
                      <a:r>
                        <a:rPr lang="en-GB" sz="1000" kern="1200" dirty="0">
                          <a:solidFill>
                            <a:schemeClr val="tx1"/>
                          </a:solidFill>
                          <a:effectLst/>
                          <a:latin typeface="Arial" panose="020B0604020202020204" pitchFamily="34" charset="0"/>
                          <a:ea typeface="+mn-ea"/>
                          <a:cs typeface="Arial" panose="020B0604020202020204" pitchFamily="34" charset="0"/>
                        </a:rPr>
                        <a:t>Purchase:</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Lab Coat</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Safety Glasses</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Gloves</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Scale Ruler</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T Square</a:t>
                      </a:r>
                    </a:p>
                    <a:p>
                      <a:pPr marL="171450" lvl="0" indent="-171450">
                        <a:buFont typeface="Arial" panose="020B0604020202020204" pitchFamily="34" charset="0"/>
                        <a:buChar char="•"/>
                      </a:pPr>
                      <a:r>
                        <a:rPr lang="en-GB" sz="1000" kern="1200" dirty="0">
                          <a:solidFill>
                            <a:schemeClr val="tx1"/>
                          </a:solidFill>
                          <a:effectLst/>
                          <a:latin typeface="Arial" panose="020B0604020202020204" pitchFamily="34" charset="0"/>
                          <a:ea typeface="+mn-ea"/>
                          <a:cs typeface="Arial" panose="020B0604020202020204" pitchFamily="34" charset="0"/>
                        </a:rPr>
                        <a:t>Pens, Pencils and Erasers</a:t>
                      </a:r>
                    </a:p>
                    <a:p>
                      <a:endParaRPr lang="en-GB" sz="1000" dirty="0">
                        <a:latin typeface="Arial" panose="020B0604020202020204" pitchFamily="34" charset="0"/>
                        <a:cs typeface="Arial" panose="020B0604020202020204" pitchFamily="34" charset="0"/>
                      </a:endParaRPr>
                    </a:p>
                  </a:txBody>
                  <a:tcPr/>
                </a:tc>
                <a:tc>
                  <a:txBody>
                    <a:bodyPr/>
                    <a:lstStyle/>
                    <a:p>
                      <a:r>
                        <a:rPr lang="en-GB" sz="1000" dirty="0">
                          <a:latin typeface="Arial" panose="020B0604020202020204" pitchFamily="34" charset="0"/>
                          <a:cs typeface="Arial" panose="020B0604020202020204" pitchFamily="34" charset="0"/>
                        </a:rPr>
                        <a:t>Monday 14</a:t>
                      </a:r>
                      <a:r>
                        <a:rPr lang="en-GB" sz="1000" baseline="30000" dirty="0">
                          <a:latin typeface="Arial" panose="020B0604020202020204" pitchFamily="34" charset="0"/>
                          <a:cs typeface="Arial" panose="020B0604020202020204" pitchFamily="34" charset="0"/>
                        </a:rPr>
                        <a:t>th</a:t>
                      </a:r>
                      <a:r>
                        <a:rPr lang="en-GB" sz="1000" dirty="0">
                          <a:latin typeface="Arial" panose="020B0604020202020204" pitchFamily="34"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22743606"/>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Try to find a locker – bring a padlock</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Monday 14</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6820514"/>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Log into student email </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Monday 14</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6471270"/>
                  </a:ext>
                </a:extLst>
              </a:tr>
              <a:tr h="370840">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Introduce myself to 5 people </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Monday 14</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3310732"/>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Ask someone to join them for lunch</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Monday 14</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070486"/>
                  </a:ext>
                </a:extLst>
              </a:tr>
              <a:tr h="370840">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Introduce myself to another 3 people </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Tuesday 15</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12565578"/>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Find the library</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Tuesday 15</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08330439"/>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Visit the Students Union in Bolton Street</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Wed 16</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9364292"/>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Find Central Quad in Grangegorman</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Wed 16</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98859174"/>
                  </a:ext>
                </a:extLst>
              </a:tr>
              <a:tr h="370840">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Log into the PUBLISH timetabling system and filter for your Student Set </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Wed 16</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1924714"/>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Complete Registration Process</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Friday 18</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74267732"/>
                  </a:ext>
                </a:extLst>
              </a:tr>
              <a:tr h="370840">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Check out the Clubs and Societies </a:t>
                      </a:r>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Friday 18</a:t>
                      </a:r>
                      <a:r>
                        <a:rPr lang="en-GB" sz="1000" kern="1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1000" kern="100" dirty="0">
                          <a:effectLst/>
                          <a:latin typeface="Arial" panose="020B0604020202020204" pitchFamily="34" charset="0"/>
                          <a:ea typeface="Times New Roman" panose="02020603050405020304" pitchFamily="18" charset="0"/>
                          <a:cs typeface="Arial" panose="020B0604020202020204" pitchFamily="34" charset="0"/>
                        </a:rPr>
                        <a:t> Sept 26</a:t>
                      </a:r>
                    </a:p>
                  </a:txBody>
                  <a:tcPr/>
                </a:tc>
                <a:tc>
                  <a:txBody>
                    <a:bodyPr/>
                    <a:lstStyle/>
                    <a:p>
                      <a:endParaRPr lang="en-GB"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13066293"/>
                  </a:ext>
                </a:extLst>
              </a:tr>
            </a:tbl>
          </a:graphicData>
        </a:graphic>
      </p:graphicFrame>
    </p:spTree>
    <p:extLst>
      <p:ext uri="{BB962C8B-B14F-4D97-AF65-F5344CB8AC3E}">
        <p14:creationId xmlns:p14="http://schemas.microsoft.com/office/powerpoint/2010/main" val="251429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4660E-C779-5CA6-06E6-D3E6FFF6C7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91576A-11D8-A0A7-869E-F6A730A5ED64}"/>
              </a:ext>
            </a:extLst>
          </p:cNvPr>
          <p:cNvSpPr txBox="1"/>
          <p:nvPr/>
        </p:nvSpPr>
        <p:spPr>
          <a:xfrm>
            <a:off x="-178131" y="112249"/>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Monday – 14</a:t>
            </a:r>
            <a:r>
              <a:rPr lang="en-GB" sz="1800" b="1" kern="100" baseline="30000" dirty="0">
                <a:solidFill>
                  <a:srgbClr val="45B0E1"/>
                </a:solidFill>
                <a:effectLst/>
                <a:latin typeface="Arial" panose="020B0604020202020204" pitchFamily="34" charset="0"/>
                <a:ea typeface="Arimo Bold"/>
                <a:cs typeface="Times New Roman" panose="02020603050405020304" pitchFamily="18" charset="0"/>
              </a:rPr>
              <a:t>th</a:t>
            </a:r>
            <a:r>
              <a:rPr lang="en-GB" sz="1800" b="1" kern="100" dirty="0">
                <a:solidFill>
                  <a:srgbClr val="45B0E1"/>
                </a:solidFill>
                <a:effectLst/>
                <a:latin typeface="Arial" panose="020B0604020202020204" pitchFamily="34" charset="0"/>
                <a:ea typeface="Arimo Bold"/>
                <a:cs typeface="Times New Roman" panose="02020603050405020304" pitchFamily="18" charset="0"/>
              </a:rPr>
              <a:t> September 2026</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66783768-E764-0F51-8600-14EF90DC8E64}"/>
              </a:ext>
            </a:extLst>
          </p:cNvPr>
          <p:cNvGraphicFramePr>
            <a:graphicFrameLocks noGrp="1"/>
          </p:cNvGraphicFramePr>
          <p:nvPr>
            <p:extLst>
              <p:ext uri="{D42A27DB-BD31-4B8C-83A1-F6EECF244321}">
                <p14:modId xmlns:p14="http://schemas.microsoft.com/office/powerpoint/2010/main" val="3642565165"/>
              </p:ext>
            </p:extLst>
          </p:nvPr>
        </p:nvGraphicFramePr>
        <p:xfrm>
          <a:off x="397035" y="1001467"/>
          <a:ext cx="4570096" cy="3831853"/>
        </p:xfrm>
        <a:graphic>
          <a:graphicData uri="http://schemas.openxmlformats.org/drawingml/2006/table">
            <a:tbl>
              <a:tblPr>
                <a:tableStyleId>{616DA210-FB5B-4158-B5E0-FEB733F419BA}</a:tableStyleId>
              </a:tblPr>
              <a:tblGrid>
                <a:gridCol w="469867">
                  <a:extLst>
                    <a:ext uri="{9D8B030D-6E8A-4147-A177-3AD203B41FA5}">
                      <a16:colId xmlns:a16="http://schemas.microsoft.com/office/drawing/2014/main" val="4124370423"/>
                    </a:ext>
                  </a:extLst>
                </a:gridCol>
                <a:gridCol w="699463">
                  <a:extLst>
                    <a:ext uri="{9D8B030D-6E8A-4147-A177-3AD203B41FA5}">
                      <a16:colId xmlns:a16="http://schemas.microsoft.com/office/drawing/2014/main" val="972722417"/>
                    </a:ext>
                  </a:extLst>
                </a:gridCol>
                <a:gridCol w="723297">
                  <a:extLst>
                    <a:ext uri="{9D8B030D-6E8A-4147-A177-3AD203B41FA5}">
                      <a16:colId xmlns:a16="http://schemas.microsoft.com/office/drawing/2014/main" val="1414385898"/>
                    </a:ext>
                  </a:extLst>
                </a:gridCol>
                <a:gridCol w="809585">
                  <a:extLst>
                    <a:ext uri="{9D8B030D-6E8A-4147-A177-3AD203B41FA5}">
                      <a16:colId xmlns:a16="http://schemas.microsoft.com/office/drawing/2014/main" val="3518374394"/>
                    </a:ext>
                  </a:extLst>
                </a:gridCol>
                <a:gridCol w="1867884">
                  <a:extLst>
                    <a:ext uri="{9D8B030D-6E8A-4147-A177-3AD203B41FA5}">
                      <a16:colId xmlns:a16="http://schemas.microsoft.com/office/drawing/2014/main" val="2182082392"/>
                    </a:ext>
                  </a:extLst>
                </a:gridCol>
              </a:tblGrid>
              <a:tr h="252095">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Time </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Location</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100" dirty="0">
                          <a:effectLst/>
                          <a:latin typeface="Arial" panose="020B0604020202020204" pitchFamily="34" charset="0"/>
                          <a:cs typeface="Arial" panose="020B0604020202020204" pitchFamily="34" charset="0"/>
                        </a:rPr>
                        <a:t> Module</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Lecturer</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dirty="0">
                          <a:effectLst/>
                          <a:latin typeface="Arial" panose="020B0604020202020204" pitchFamily="34" charset="0"/>
                          <a:cs typeface="Arial" panose="020B0604020202020204" pitchFamily="34" charset="0"/>
                        </a:rPr>
                        <a:t>Notes for Week 1 and 2</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extLst>
                  <a:ext uri="{0D108BD9-81ED-4DB2-BD59-A6C34878D82A}">
                    <a16:rowId xmlns:a16="http://schemas.microsoft.com/office/drawing/2014/main" val="122950848"/>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9.00-10.00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259</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Maths</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Mary Johnston</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3604821499"/>
                  </a:ext>
                </a:extLst>
              </a:tr>
              <a:tr h="456208">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10.00-11.00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gridSpan="3">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FREE THIS WEEK – Week 1</a:t>
                      </a:r>
                    </a:p>
                    <a:p>
                      <a:pPr>
                        <a:lnSpc>
                          <a:spcPct val="115000"/>
                        </a:lnSpc>
                        <a:spcBef>
                          <a:spcPts val="600"/>
                        </a:spcBef>
                        <a:spcAft>
                          <a:spcPts val="600"/>
                        </a:spcAft>
                        <a:buNone/>
                      </a:pP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6">
                        <a:lumMod val="20000"/>
                        <a:lumOff val="80000"/>
                      </a:schemeClr>
                    </a:solidFill>
                  </a:tcPr>
                </a:tc>
                <a:tc hMerge="1">
                  <a:txBody>
                    <a:bodyPr/>
                    <a:lstStyle/>
                    <a:p>
                      <a:endParaRPr lang="en-GB"/>
                    </a:p>
                  </a:txBody>
                  <a:tcPr/>
                </a:tc>
                <a:tc hMerge="1">
                  <a:txBody>
                    <a:bodyPr/>
                    <a:lstStyle/>
                    <a:p>
                      <a:endParaRPr lang="en-GB"/>
                    </a:p>
                  </a:txBody>
                  <a:tcPr/>
                </a:tc>
                <a:tc>
                  <a:txBody>
                    <a:bodyPr/>
                    <a:lstStyle/>
                    <a:p>
                      <a:pPr>
                        <a:lnSpc>
                          <a:spcPct val="100000"/>
                        </a:lnSpc>
                        <a:spcBef>
                          <a:spcPts val="0"/>
                        </a:spcBef>
                        <a:spcAft>
                          <a:spcPts val="0"/>
                        </a:spcAft>
                        <a:buNone/>
                      </a:pPr>
                      <a:r>
                        <a:rPr lang="en-GB" sz="1000" kern="0" dirty="0">
                          <a:effectLst/>
                          <a:latin typeface="Arial" panose="020B0604020202020204" pitchFamily="34" charset="0"/>
                          <a:cs typeface="Arial" panose="020B0604020202020204" pitchFamily="34" charset="0"/>
                        </a:rPr>
                        <a:t>You have a tutorial every second week at this time, so you will have a class in Week 2 </a:t>
                      </a:r>
                      <a:endParaRPr lang="en-GB" sz="1000" kern="100" dirty="0">
                        <a:effectLst/>
                        <a:latin typeface="Arial" panose="020B0604020202020204" pitchFamily="34" charset="0"/>
                        <a:cs typeface="Arial" panose="020B0604020202020204" pitchFamily="34" charset="0"/>
                      </a:endParaRPr>
                    </a:p>
                  </a:txBody>
                  <a:tcPr marL="17780" marR="38100" marT="17780" marB="38100"/>
                </a:tc>
                <a:extLst>
                  <a:ext uri="{0D108BD9-81ED-4DB2-BD59-A6C34878D82A}">
                    <a16:rowId xmlns:a16="http://schemas.microsoft.com/office/drawing/2014/main" val="389844847"/>
                  </a:ext>
                </a:extLst>
              </a:tr>
              <a:tr h="791788">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11.00-13.00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BST 491</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Physics Lab</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Paul  Harding</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 </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943323691"/>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13.00-14.00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248</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Maths tutorial</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Ahmed Mohammed</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 </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3597167169"/>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14.00-15.00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gridSpan="4">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Lunch</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268716718"/>
                  </a:ext>
                </a:extLst>
              </a:tr>
              <a:tr h="663575">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15.00-17.00</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492</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Chem Lab</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Catherine McQuaid</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dirty="0">
                          <a:effectLst/>
                          <a:highlight>
                            <a:srgbClr val="FFFF00"/>
                          </a:highlight>
                          <a:latin typeface="Arial" panose="020B0604020202020204" pitchFamily="34" charset="0"/>
                          <a:cs typeface="Arial" panose="020B0604020202020204" pitchFamily="34" charset="0"/>
                        </a:rPr>
                        <a:t>*Don’t forget your lab coat and safety glasses </a:t>
                      </a:r>
                    </a:p>
                    <a:p>
                      <a:pPr>
                        <a:lnSpc>
                          <a:spcPct val="115000"/>
                        </a:lnSpc>
                        <a:spcBef>
                          <a:spcPts val="600"/>
                        </a:spcBef>
                        <a:spcAft>
                          <a:spcPts val="600"/>
                        </a:spcAft>
                        <a:buNone/>
                      </a:pPr>
                      <a:r>
                        <a:rPr lang="en-GB" sz="1000" kern="0" dirty="0">
                          <a:effectLst/>
                          <a:highlight>
                            <a:srgbClr val="FFFF00"/>
                          </a:highlight>
                          <a:latin typeface="Arial" panose="020B0604020202020204" pitchFamily="34" charset="0"/>
                          <a:cs typeface="Arial" panose="020B0604020202020204" pitchFamily="34" charset="0"/>
                        </a:rPr>
                        <a:t>** No bags allowed in lab (only laptop, pen and notebook)– put them in a locker</a:t>
                      </a:r>
                      <a:endParaRPr lang="en-GB" sz="1000" kern="1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3973832714"/>
                  </a:ext>
                </a:extLst>
              </a:tr>
            </a:tbl>
          </a:graphicData>
        </a:graphic>
      </p:graphicFrame>
      <p:sp>
        <p:nvSpPr>
          <p:cNvPr id="5" name="Rectangle 1">
            <a:extLst>
              <a:ext uri="{FF2B5EF4-FFF2-40B4-BE49-F238E27FC236}">
                <a16:creationId xmlns:a16="http://schemas.microsoft.com/office/drawing/2014/main" id="{9201EA85-3C59-5ACD-BDAF-E8BDB3E200E2}"/>
              </a:ext>
            </a:extLst>
          </p:cNvPr>
          <p:cNvSpPr>
            <a:spLocks noChangeArrowheads="1"/>
          </p:cNvSpPr>
          <p:nvPr/>
        </p:nvSpPr>
        <p:spPr bwMode="auto">
          <a:xfrm>
            <a:off x="397033" y="556858"/>
            <a:ext cx="536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Where should I be?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Bolton Street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All Day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 Box 2">
            <a:extLst>
              <a:ext uri="{FF2B5EF4-FFF2-40B4-BE49-F238E27FC236}">
                <a16:creationId xmlns:a16="http://schemas.microsoft.com/office/drawing/2014/main" id="{DF4B7B8A-2566-1386-923B-49436F8EF2F2}"/>
              </a:ext>
            </a:extLst>
          </p:cNvPr>
          <p:cNvSpPr txBox="1">
            <a:spLocks noChangeArrowheads="1"/>
          </p:cNvSpPr>
          <p:nvPr/>
        </p:nvSpPr>
        <p:spPr bwMode="auto">
          <a:xfrm>
            <a:off x="253839" y="5060414"/>
            <a:ext cx="4856480" cy="2095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15000"/>
              </a:lnSpc>
              <a:spcBef>
                <a:spcPts val="600"/>
              </a:spcBef>
              <a:spcAft>
                <a:spcPts val="600"/>
              </a:spcAft>
              <a:buNone/>
            </a:pPr>
            <a:r>
              <a:rPr lang="en-GB" sz="1000" b="1" kern="100" dirty="0">
                <a:effectLst/>
                <a:latin typeface="Arial" panose="020B0604020202020204" pitchFamily="34" charset="0"/>
                <a:ea typeface="Arimo Bold"/>
                <a:cs typeface="Arial" panose="020B0604020202020204" pitchFamily="34" charset="0"/>
              </a:rPr>
              <a:t>What do I need to bring today?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pPr>
            <a:r>
              <a:rPr lang="en-GB" sz="1000" kern="100" dirty="0">
                <a:effectLst/>
                <a:latin typeface="Arial" panose="020B0604020202020204" pitchFamily="34" charset="0"/>
                <a:ea typeface="Arimo Bold"/>
                <a:cs typeface="Arial" panose="020B0604020202020204" pitchFamily="34" charset="0"/>
              </a:rPr>
              <a:t>Lab Coat		        Notepad			Pens Pencils</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pPr>
            <a:r>
              <a:rPr lang="en-GB" sz="1000" kern="100" dirty="0">
                <a:effectLst/>
                <a:latin typeface="Arial" panose="020B0604020202020204" pitchFamily="34" charset="0"/>
                <a:ea typeface="Arimo Bold"/>
                <a:cs typeface="Arial" panose="020B0604020202020204" pitchFamily="34" charset="0"/>
              </a:rPr>
              <a:t>Safety glasses		        Calculator</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spcBef>
                <a:spcPts val="600"/>
              </a:spcBef>
              <a:buNone/>
            </a:pPr>
            <a:r>
              <a:rPr lang="en-GB" sz="1000" b="1" kern="100" dirty="0">
                <a:effectLst/>
                <a:latin typeface="Arial" panose="020B0604020202020204" pitchFamily="34" charset="0"/>
                <a:ea typeface="Arimo Bold"/>
                <a:cs typeface="Arial" panose="020B0604020202020204" pitchFamily="34" charset="0"/>
              </a:rPr>
              <a:t> A new thing to try today?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marL="171450" indent="-171450">
              <a:spcBef>
                <a:spcPts val="600"/>
              </a:spcBef>
              <a:buFont typeface="Arial" panose="020B0604020202020204" pitchFamily="34" charset="0"/>
              <a:buChar char="•"/>
            </a:pPr>
            <a:r>
              <a:rPr lang="en-GB" sz="1000" kern="100" dirty="0">
                <a:effectLst/>
                <a:latin typeface="Arial" panose="020B0604020202020204" pitchFamily="34" charset="0"/>
                <a:ea typeface="Arimo Bold"/>
                <a:cs typeface="Arial" panose="020B0604020202020204" pitchFamily="34" charset="0"/>
              </a:rPr>
              <a:t>Find a locker and put on a padlock</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marL="171450" indent="-171450">
              <a:spcBef>
                <a:spcPts val="600"/>
              </a:spcBef>
              <a:buFont typeface="Arial" panose="020B0604020202020204" pitchFamily="34" charset="0"/>
              <a:buChar char="•"/>
            </a:pPr>
            <a:r>
              <a:rPr lang="en-GB" sz="1000" kern="100" dirty="0">
                <a:effectLst/>
                <a:latin typeface="Arial" panose="020B0604020202020204" pitchFamily="34" charset="0"/>
                <a:ea typeface="Arimo Bold"/>
                <a:cs typeface="Arial" panose="020B0604020202020204" pitchFamily="34" charset="0"/>
              </a:rPr>
              <a:t>Log onto student email</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marL="171450" indent="-171450">
              <a:spcBef>
                <a:spcPts val="600"/>
              </a:spcBef>
              <a:buFont typeface="Arial" panose="020B0604020202020204" pitchFamily="34" charset="0"/>
              <a:buChar char="•"/>
            </a:pPr>
            <a:r>
              <a:rPr lang="en-GB" sz="1000" kern="100" dirty="0">
                <a:effectLst/>
                <a:latin typeface="Arial" panose="020B0604020202020204" pitchFamily="34" charset="0"/>
                <a:ea typeface="Arimo Bold"/>
                <a:cs typeface="Arial" panose="020B0604020202020204" pitchFamily="34" charset="0"/>
              </a:rPr>
              <a:t>Introduce myself to 5 people</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marL="171450" indent="-171450">
              <a:spcBef>
                <a:spcPts val="600"/>
              </a:spcBef>
              <a:buFont typeface="Arial" panose="020B0604020202020204" pitchFamily="34" charset="0"/>
              <a:buChar char="•"/>
            </a:pPr>
            <a:r>
              <a:rPr lang="en-GB" sz="1000" kern="100" dirty="0">
                <a:effectLst/>
                <a:latin typeface="Arial" panose="020B0604020202020204" pitchFamily="34" charset="0"/>
                <a:ea typeface="Arimo Bold"/>
                <a:cs typeface="Arial" panose="020B0604020202020204" pitchFamily="34" charset="0"/>
              </a:rPr>
              <a:t>Ask someone to join them for lunch</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6067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681EC-ED85-7840-6F03-147DE9EC49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531D59-F521-D12A-F8AB-A7D4E6F32E24}"/>
              </a:ext>
            </a:extLst>
          </p:cNvPr>
          <p:cNvSpPr txBox="1"/>
          <p:nvPr/>
        </p:nvSpPr>
        <p:spPr>
          <a:xfrm>
            <a:off x="-178131" y="112249"/>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Tuesday – 15</a:t>
            </a:r>
            <a:r>
              <a:rPr lang="en-GB" sz="1800" b="1" kern="100" baseline="30000" dirty="0">
                <a:solidFill>
                  <a:srgbClr val="45B0E1"/>
                </a:solidFill>
                <a:effectLst/>
                <a:latin typeface="Arial" panose="020B0604020202020204" pitchFamily="34" charset="0"/>
                <a:ea typeface="Arimo Bold"/>
                <a:cs typeface="Times New Roman" panose="02020603050405020304" pitchFamily="18" charset="0"/>
              </a:rPr>
              <a:t>th</a:t>
            </a:r>
            <a:r>
              <a:rPr lang="en-GB" sz="1800" b="1" kern="100" dirty="0">
                <a:solidFill>
                  <a:srgbClr val="45B0E1"/>
                </a:solidFill>
                <a:effectLst/>
                <a:latin typeface="Arial" panose="020B0604020202020204" pitchFamily="34" charset="0"/>
                <a:ea typeface="Arimo Bold"/>
                <a:cs typeface="Times New Roman" panose="02020603050405020304" pitchFamily="18" charset="0"/>
              </a:rPr>
              <a:t> September 2026</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6283B69C-3C88-FF49-B839-7A63D3B1A228}"/>
              </a:ext>
            </a:extLst>
          </p:cNvPr>
          <p:cNvSpPr>
            <a:spLocks noChangeArrowheads="1"/>
          </p:cNvSpPr>
          <p:nvPr/>
        </p:nvSpPr>
        <p:spPr bwMode="auto">
          <a:xfrm>
            <a:off x="397033" y="556858"/>
            <a:ext cx="536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Where should I be?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Bolton Street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All Day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97F8AF77-4FC4-26CD-4E36-C922708E3B12}"/>
              </a:ext>
            </a:extLst>
          </p:cNvPr>
          <p:cNvGraphicFramePr>
            <a:graphicFrameLocks noGrp="1"/>
          </p:cNvGraphicFramePr>
          <p:nvPr>
            <p:extLst>
              <p:ext uri="{D42A27DB-BD31-4B8C-83A1-F6EECF244321}">
                <p14:modId xmlns:p14="http://schemas.microsoft.com/office/powerpoint/2010/main" val="3022663985"/>
              </p:ext>
            </p:extLst>
          </p:nvPr>
        </p:nvGraphicFramePr>
        <p:xfrm>
          <a:off x="397033" y="1026096"/>
          <a:ext cx="4570095" cy="2864805"/>
        </p:xfrm>
        <a:graphic>
          <a:graphicData uri="http://schemas.openxmlformats.org/drawingml/2006/table">
            <a:tbl>
              <a:tblPr>
                <a:tableStyleId>{616DA210-FB5B-4158-B5E0-FEB733F419BA}</a:tableStyleId>
              </a:tblPr>
              <a:tblGrid>
                <a:gridCol w="630555">
                  <a:extLst>
                    <a:ext uri="{9D8B030D-6E8A-4147-A177-3AD203B41FA5}">
                      <a16:colId xmlns:a16="http://schemas.microsoft.com/office/drawing/2014/main" val="541286674"/>
                    </a:ext>
                  </a:extLst>
                </a:gridCol>
                <a:gridCol w="539750">
                  <a:extLst>
                    <a:ext uri="{9D8B030D-6E8A-4147-A177-3AD203B41FA5}">
                      <a16:colId xmlns:a16="http://schemas.microsoft.com/office/drawing/2014/main" val="1213680833"/>
                    </a:ext>
                  </a:extLst>
                </a:gridCol>
                <a:gridCol w="900430">
                  <a:extLst>
                    <a:ext uri="{9D8B030D-6E8A-4147-A177-3AD203B41FA5}">
                      <a16:colId xmlns:a16="http://schemas.microsoft.com/office/drawing/2014/main" val="332538951"/>
                    </a:ext>
                  </a:extLst>
                </a:gridCol>
                <a:gridCol w="989965">
                  <a:extLst>
                    <a:ext uri="{9D8B030D-6E8A-4147-A177-3AD203B41FA5}">
                      <a16:colId xmlns:a16="http://schemas.microsoft.com/office/drawing/2014/main" val="3286342576"/>
                    </a:ext>
                  </a:extLst>
                </a:gridCol>
                <a:gridCol w="1509395">
                  <a:extLst>
                    <a:ext uri="{9D8B030D-6E8A-4147-A177-3AD203B41FA5}">
                      <a16:colId xmlns:a16="http://schemas.microsoft.com/office/drawing/2014/main" val="3458585856"/>
                    </a:ext>
                  </a:extLst>
                </a:gridCol>
              </a:tblGrid>
              <a:tr h="252095">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Time </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Location</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100" dirty="0">
                          <a:effectLst/>
                          <a:latin typeface="Arial" panose="020B0604020202020204" pitchFamily="34" charset="0"/>
                          <a:cs typeface="Arial" panose="020B0604020202020204" pitchFamily="34" charset="0"/>
                        </a:rPr>
                        <a:t> Module</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Lecturer</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dirty="0">
                          <a:effectLst/>
                          <a:latin typeface="Arial" panose="020B0604020202020204" pitchFamily="34" charset="0"/>
                          <a:cs typeface="Arial" panose="020B0604020202020204" pitchFamily="34" charset="0"/>
                        </a:rPr>
                        <a:t>Notes for Week 1 and 2 </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extLst>
                  <a:ext uri="{0D108BD9-81ED-4DB2-BD59-A6C34878D82A}">
                    <a16:rowId xmlns:a16="http://schemas.microsoft.com/office/drawing/2014/main" val="4243370850"/>
                  </a:ext>
                </a:extLst>
              </a:tr>
              <a:tr h="655320">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9.00-11.00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390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Engineering Computing</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Eileen Tanaka</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473971287"/>
                  </a:ext>
                </a:extLst>
              </a:tr>
              <a:tr h="32321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11.00-12.00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gridSpan="3">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FREE PERIOD EVERY WEEK</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6">
                        <a:lumMod val="20000"/>
                        <a:lumOff val="80000"/>
                      </a:schemeClr>
                    </a:solidFill>
                  </a:tcPr>
                </a:tc>
                <a:tc hMerge="1">
                  <a:txBody>
                    <a:bodyPr/>
                    <a:lstStyle/>
                    <a:p>
                      <a:endParaRPr lang="en-GB"/>
                    </a:p>
                  </a:txBody>
                  <a:tcPr/>
                </a:tc>
                <a:tc hMerge="1">
                  <a:txBody>
                    <a:bodyPr/>
                    <a:lstStyle/>
                    <a:p>
                      <a:endParaRPr lang="en-GB"/>
                    </a:p>
                  </a:txBody>
                  <a:tcPr/>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3287105872"/>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12.00-13.00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gridSpan="3">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FREE PERIOD EVERY WEEK</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6">
                        <a:lumMod val="20000"/>
                        <a:lumOff val="80000"/>
                      </a:schemeClr>
                    </a:solidFill>
                  </a:tcPr>
                </a:tc>
                <a:tc hMerge="1">
                  <a:txBody>
                    <a:bodyPr/>
                    <a:lstStyle/>
                    <a:p>
                      <a:endParaRPr lang="en-GB"/>
                    </a:p>
                  </a:txBody>
                  <a:tcPr/>
                </a:tc>
                <a:tc hMerge="1">
                  <a:txBody>
                    <a:bodyPr/>
                    <a:lstStyle/>
                    <a:p>
                      <a:endParaRPr lang="en-GB"/>
                    </a:p>
                  </a:txBody>
                  <a:tcPr/>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3998641747"/>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13.00-14.00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gridSpan="4">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Lunch</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29714215"/>
                  </a:ext>
                </a:extLst>
              </a:tr>
              <a:tr h="25209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14.00-15.00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259</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Chemistry Lecture</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Catherine McQuaid</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408445115"/>
                  </a:ext>
                </a:extLst>
              </a:tr>
              <a:tr h="349885">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15.00-16.00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effectLst/>
                          <a:latin typeface="Arial" panose="020B0604020202020204" pitchFamily="34" charset="0"/>
                          <a:cs typeface="Arial" panose="020B0604020202020204" pitchFamily="34" charset="0"/>
                        </a:rPr>
                        <a:t>BST 259</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cs typeface="Arial" panose="020B0604020202020204" pitchFamily="34" charset="0"/>
                        </a:rPr>
                        <a:t>Physics Lecture</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Gerry Murphy</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dirty="0">
                          <a:effectLst/>
                          <a:latin typeface="Arial" panose="020B0604020202020204" pitchFamily="34" charset="0"/>
                          <a:cs typeface="Arial" panose="020B0604020202020204" pitchFamily="34" charset="0"/>
                        </a:rPr>
                        <a:t> </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1900538964"/>
                  </a:ext>
                </a:extLst>
              </a:tr>
            </a:tbl>
          </a:graphicData>
        </a:graphic>
      </p:graphicFrame>
      <p:sp>
        <p:nvSpPr>
          <p:cNvPr id="7" name="Text Box 2">
            <a:extLst>
              <a:ext uri="{FF2B5EF4-FFF2-40B4-BE49-F238E27FC236}">
                <a16:creationId xmlns:a16="http://schemas.microsoft.com/office/drawing/2014/main" id="{8CC81D39-EE3B-1DE8-9654-3E7863309627}"/>
              </a:ext>
            </a:extLst>
          </p:cNvPr>
          <p:cNvSpPr txBox="1">
            <a:spLocks noChangeArrowheads="1"/>
          </p:cNvSpPr>
          <p:nvPr/>
        </p:nvSpPr>
        <p:spPr bwMode="auto">
          <a:xfrm>
            <a:off x="253840" y="4015022"/>
            <a:ext cx="4713288" cy="26409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40000"/>
              </a:lnSpc>
              <a:spcBef>
                <a:spcPts val="600"/>
              </a:spcBef>
              <a:spcAft>
                <a:spcPts val="600"/>
              </a:spcAft>
              <a:buNone/>
            </a:pPr>
            <a:r>
              <a:rPr lang="en-GB" sz="1000" b="1" kern="100" dirty="0">
                <a:effectLst/>
                <a:latin typeface="Arial" panose="020B0604020202020204" pitchFamily="34" charset="0"/>
                <a:ea typeface="Arimo Bold"/>
                <a:cs typeface="Arial" panose="020B0604020202020204" pitchFamily="34" charset="0"/>
              </a:rPr>
              <a:t>What do I need to bring today?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Arial" panose="020B0604020202020204" pitchFamily="34" charset="0"/>
              </a:rPr>
              <a:t>Notepad			Pens Pencils</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Arial" panose="020B0604020202020204" pitchFamily="34" charset="0"/>
              </a:rPr>
              <a:t>Calculator</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b="1" kern="100" dirty="0">
                <a:effectLst/>
                <a:latin typeface="Arial" panose="020B0604020202020204" pitchFamily="34" charset="0"/>
                <a:ea typeface="Arimo Bold"/>
                <a:cs typeface="Arial" panose="020B0604020202020204" pitchFamily="34" charset="0"/>
              </a:rPr>
              <a:t>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b="1" kern="100" dirty="0">
                <a:effectLst/>
                <a:latin typeface="Arial" panose="020B0604020202020204" pitchFamily="34" charset="0"/>
                <a:ea typeface="Arimo Bold"/>
                <a:cs typeface="Arial" panose="020B0604020202020204" pitchFamily="34" charset="0"/>
              </a:rPr>
              <a:t>A new thing to try today?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Arial" panose="020B0604020202020204" pitchFamily="34" charset="0"/>
              </a:rPr>
              <a:t>Find the library and borrow a book </a:t>
            </a: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Arial" panose="020B0604020202020204" pitchFamily="34" charset="0"/>
              </a:rPr>
              <a:t>Suggest to some of your group members after computing class to go out for a walk and have a look around the </a:t>
            </a:r>
            <a:r>
              <a:rPr lang="en-GB" sz="1000" kern="100" dirty="0" err="1">
                <a:effectLst/>
                <a:latin typeface="Arial" panose="020B0604020202020204" pitchFamily="34" charset="0"/>
                <a:ea typeface="Arimo Bold"/>
                <a:cs typeface="Arial" panose="020B0604020202020204" pitchFamily="34" charset="0"/>
              </a:rPr>
              <a:t>Ilac</a:t>
            </a:r>
            <a:r>
              <a:rPr lang="en-GB" sz="1000" kern="100" dirty="0">
                <a:effectLst/>
                <a:latin typeface="Arial" panose="020B0604020202020204" pitchFamily="34" charset="0"/>
                <a:ea typeface="Arimo Bold"/>
                <a:cs typeface="Arial" panose="020B0604020202020204" pitchFamily="34" charset="0"/>
              </a:rPr>
              <a:t> Centre for somewhere good to have lunch</a:t>
            </a:r>
          </a:p>
          <a:p>
            <a:pPr>
              <a:lnSpc>
                <a:spcPct val="140000"/>
              </a:lnSpc>
              <a:spcBef>
                <a:spcPts val="600"/>
              </a:spcBef>
              <a:spcAft>
                <a:spcPts val="600"/>
              </a:spcAft>
              <a:buNone/>
            </a:pPr>
            <a:endParaRPr lang="en-GB" sz="1200" kern="1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24678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7FD88-BD44-1E63-11B9-BEB33908B2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A35184-D6B8-A22A-E14A-5BE40D303F91}"/>
              </a:ext>
            </a:extLst>
          </p:cNvPr>
          <p:cNvSpPr txBox="1"/>
          <p:nvPr/>
        </p:nvSpPr>
        <p:spPr>
          <a:xfrm>
            <a:off x="-178131" y="112249"/>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Wednesday – 16</a:t>
            </a:r>
            <a:r>
              <a:rPr lang="en-GB" sz="1800" b="1" kern="100" baseline="30000" dirty="0">
                <a:solidFill>
                  <a:srgbClr val="45B0E1"/>
                </a:solidFill>
                <a:effectLst/>
                <a:latin typeface="Arial" panose="020B0604020202020204" pitchFamily="34" charset="0"/>
                <a:ea typeface="Arimo Bold"/>
                <a:cs typeface="Times New Roman" panose="02020603050405020304" pitchFamily="18" charset="0"/>
              </a:rPr>
              <a:t>th</a:t>
            </a:r>
            <a:r>
              <a:rPr lang="en-GB" sz="1800" b="1" kern="100" dirty="0">
                <a:solidFill>
                  <a:srgbClr val="45B0E1"/>
                </a:solidFill>
                <a:effectLst/>
                <a:latin typeface="Arial" panose="020B0604020202020204" pitchFamily="34" charset="0"/>
                <a:ea typeface="Arimo Bold"/>
                <a:cs typeface="Times New Roman" panose="02020603050405020304" pitchFamily="18" charset="0"/>
              </a:rPr>
              <a:t> September 2026</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CFE32BCB-96CA-B33D-443E-8787C1380C6B}"/>
              </a:ext>
            </a:extLst>
          </p:cNvPr>
          <p:cNvSpPr>
            <a:spLocks noChangeArrowheads="1"/>
          </p:cNvSpPr>
          <p:nvPr/>
        </p:nvSpPr>
        <p:spPr bwMode="auto">
          <a:xfrm>
            <a:off x="397033" y="646958"/>
            <a:ext cx="482215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Where should I be?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Bolton Street in am, </a:t>
            </a:r>
            <a:r>
              <a:rPr kumimoji="0" lang="en-GB" altLang="en-US" sz="1200" b="1" i="0" u="none" strike="noStrike" cap="none" normalizeH="0" baseline="0" dirty="0" err="1">
                <a:ln>
                  <a:noFill/>
                </a:ln>
                <a:solidFill>
                  <a:schemeClr val="tx1"/>
                </a:solidFill>
                <a:effectLst/>
                <a:latin typeface="Arial" panose="020B0604020202020204" pitchFamily="34" charset="0"/>
                <a:ea typeface="Arimo Bold"/>
                <a:cs typeface="Arial" panose="020B0604020202020204" pitchFamily="34" charset="0"/>
              </a:rPr>
              <a:t>Grangegorman</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in pm</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9C7B580C-0240-E157-D3EE-1AFF0F3374A4}"/>
              </a:ext>
            </a:extLst>
          </p:cNvPr>
          <p:cNvGraphicFramePr>
            <a:graphicFrameLocks noGrp="1"/>
          </p:cNvGraphicFramePr>
          <p:nvPr>
            <p:extLst>
              <p:ext uri="{D42A27DB-BD31-4B8C-83A1-F6EECF244321}">
                <p14:modId xmlns:p14="http://schemas.microsoft.com/office/powerpoint/2010/main" val="944357727"/>
              </p:ext>
            </p:extLst>
          </p:nvPr>
        </p:nvGraphicFramePr>
        <p:xfrm>
          <a:off x="397033" y="1026096"/>
          <a:ext cx="4570095" cy="3613469"/>
        </p:xfrm>
        <a:graphic>
          <a:graphicData uri="http://schemas.openxmlformats.org/drawingml/2006/table">
            <a:tbl>
              <a:tblPr>
                <a:tableStyleId>{616DA210-FB5B-4158-B5E0-FEB733F419BA}</a:tableStyleId>
              </a:tblPr>
              <a:tblGrid>
                <a:gridCol w="630555">
                  <a:extLst>
                    <a:ext uri="{9D8B030D-6E8A-4147-A177-3AD203B41FA5}">
                      <a16:colId xmlns:a16="http://schemas.microsoft.com/office/drawing/2014/main" val="541286674"/>
                    </a:ext>
                  </a:extLst>
                </a:gridCol>
                <a:gridCol w="539750">
                  <a:extLst>
                    <a:ext uri="{9D8B030D-6E8A-4147-A177-3AD203B41FA5}">
                      <a16:colId xmlns:a16="http://schemas.microsoft.com/office/drawing/2014/main" val="1213680833"/>
                    </a:ext>
                  </a:extLst>
                </a:gridCol>
                <a:gridCol w="900430">
                  <a:extLst>
                    <a:ext uri="{9D8B030D-6E8A-4147-A177-3AD203B41FA5}">
                      <a16:colId xmlns:a16="http://schemas.microsoft.com/office/drawing/2014/main" val="332538951"/>
                    </a:ext>
                  </a:extLst>
                </a:gridCol>
                <a:gridCol w="989965">
                  <a:extLst>
                    <a:ext uri="{9D8B030D-6E8A-4147-A177-3AD203B41FA5}">
                      <a16:colId xmlns:a16="http://schemas.microsoft.com/office/drawing/2014/main" val="3286342576"/>
                    </a:ext>
                  </a:extLst>
                </a:gridCol>
                <a:gridCol w="1509395">
                  <a:extLst>
                    <a:ext uri="{9D8B030D-6E8A-4147-A177-3AD203B41FA5}">
                      <a16:colId xmlns:a16="http://schemas.microsoft.com/office/drawing/2014/main" val="3458585856"/>
                    </a:ext>
                  </a:extLst>
                </a:gridCol>
              </a:tblGrid>
              <a:tr h="252095">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Time </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Location</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100" dirty="0">
                          <a:effectLst/>
                          <a:latin typeface="Arial" panose="020B0604020202020204" pitchFamily="34" charset="0"/>
                          <a:cs typeface="Arial" panose="020B0604020202020204" pitchFamily="34" charset="0"/>
                        </a:rPr>
                        <a:t> Module</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Lecturer</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dirty="0">
                          <a:effectLst/>
                          <a:latin typeface="Arial" panose="020B0604020202020204" pitchFamily="34" charset="0"/>
                          <a:cs typeface="Arial" panose="020B0604020202020204" pitchFamily="34" charset="0"/>
                        </a:rPr>
                        <a:t>Notes for Week 1 and 2 </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extLst>
                  <a:ext uri="{0D108BD9-81ED-4DB2-BD59-A6C34878D82A}">
                    <a16:rowId xmlns:a16="http://schemas.microsoft.com/office/drawing/2014/main" val="4243370850"/>
                  </a:ext>
                </a:extLst>
              </a:tr>
              <a:tr h="655320">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9.00-11.00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BST 259</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solidFill>
                            <a:srgbClr val="000000"/>
                          </a:solidFill>
                          <a:effectLst/>
                          <a:latin typeface="Arial" panose="020B0604020202020204" pitchFamily="34" charset="0"/>
                          <a:ea typeface="Arimo"/>
                          <a:cs typeface="Arial" panose="020B0604020202020204" pitchFamily="34" charset="0"/>
                        </a:rPr>
                        <a:t>Electrotechnology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Aidan O Neill</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 </a:t>
                      </a:r>
                    </a:p>
                  </a:txBody>
                  <a:tcPr marL="17780" marR="38100" marT="17780" marB="38100"/>
                </a:tc>
                <a:extLst>
                  <a:ext uri="{0D108BD9-81ED-4DB2-BD59-A6C34878D82A}">
                    <a16:rowId xmlns:a16="http://schemas.microsoft.com/office/drawing/2014/main" val="473971287"/>
                  </a:ext>
                </a:extLst>
              </a:tr>
              <a:tr h="32321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11.00-12.00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BST 259</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Maths </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Mary Johnston</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 </a:t>
                      </a:r>
                    </a:p>
                  </a:txBody>
                  <a:tcPr marL="17780" marR="38100" marT="17780" marB="38100"/>
                </a:tc>
                <a:extLst>
                  <a:ext uri="{0D108BD9-81ED-4DB2-BD59-A6C34878D82A}">
                    <a16:rowId xmlns:a16="http://schemas.microsoft.com/office/drawing/2014/main" val="3287105872"/>
                  </a:ext>
                </a:extLst>
              </a:tr>
              <a:tr h="25209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12.00-13.00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gridSpan="4">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Lunch - </a:t>
                      </a:r>
                      <a:r>
                        <a:rPr lang="en-GB" sz="1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Have your lunch in Bolton Street (BST) at this time as you will need to walk up to </a:t>
                      </a:r>
                      <a:r>
                        <a:rPr lang="en-GB" sz="1000" kern="1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Grangegorman</a:t>
                      </a:r>
                      <a:r>
                        <a:rPr lang="en-GB" sz="1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for 2pm.  It takes about 15 mins to walk to </a:t>
                      </a:r>
                      <a:r>
                        <a:rPr lang="en-GB" sz="1000" kern="1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Grangegorman</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98641747"/>
                  </a:ext>
                </a:extLst>
              </a:tr>
              <a:tr h="25209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14.00-16.00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CQ 344</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Electro Tech Lab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buNone/>
                      </a:pPr>
                      <a:r>
                        <a:rPr lang="en-GB" sz="1000" kern="100">
                          <a:solidFill>
                            <a:srgbClr val="000000"/>
                          </a:solidFill>
                          <a:effectLst/>
                          <a:latin typeface="Arial" panose="020B0604020202020204" pitchFamily="34" charset="0"/>
                          <a:ea typeface="Arimo"/>
                          <a:cs typeface="Arial" panose="020B0604020202020204" pitchFamily="34" charset="0"/>
                        </a:rPr>
                        <a:t> </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Jane Connolly</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This is on 3rd floor in Central Quad, GG</a:t>
                      </a:r>
                    </a:p>
                    <a:p>
                      <a:pPr>
                        <a:lnSpc>
                          <a:spcPct val="115000"/>
                        </a:lnSpc>
                        <a:spcBef>
                          <a:spcPts val="600"/>
                        </a:spcBef>
                        <a:spcAft>
                          <a:spcPts val="600"/>
                        </a:spcAft>
                        <a:buNone/>
                      </a:pPr>
                      <a:r>
                        <a:rPr lang="en-GB" sz="1000" kern="0" dirty="0">
                          <a:effectLst/>
                          <a:highlight>
                            <a:srgbClr val="FFFF00"/>
                          </a:highlight>
                          <a:latin typeface="Arial" panose="020B0604020202020204" pitchFamily="34" charset="0"/>
                          <a:cs typeface="Arial" panose="020B0604020202020204" pitchFamily="34" charset="0"/>
                        </a:rPr>
                        <a:t>*Don’t forget your lab coat and safety glasses </a:t>
                      </a:r>
                    </a:p>
                    <a:p>
                      <a:pPr>
                        <a:lnSpc>
                          <a:spcPct val="115000"/>
                        </a:lnSpc>
                        <a:spcBef>
                          <a:spcPts val="600"/>
                        </a:spcBef>
                        <a:spcAft>
                          <a:spcPts val="600"/>
                        </a:spcAft>
                        <a:buNone/>
                      </a:pPr>
                      <a:r>
                        <a:rPr lang="en-GB" sz="1000" kern="0" dirty="0">
                          <a:effectLst/>
                          <a:highlight>
                            <a:srgbClr val="FFFF00"/>
                          </a:highlight>
                          <a:latin typeface="Arial" panose="020B0604020202020204" pitchFamily="34" charset="0"/>
                          <a:cs typeface="Arial" panose="020B0604020202020204" pitchFamily="34" charset="0"/>
                        </a:rPr>
                        <a:t>** No bags allowed in lab (only laptop, pen and notebook)– put them in a locker </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extLst>
                  <a:ext uri="{0D108BD9-81ED-4DB2-BD59-A6C34878D82A}">
                    <a16:rowId xmlns:a16="http://schemas.microsoft.com/office/drawing/2014/main" val="2529714215"/>
                  </a:ext>
                </a:extLst>
              </a:tr>
            </a:tbl>
          </a:graphicData>
        </a:graphic>
      </p:graphicFrame>
      <p:sp>
        <p:nvSpPr>
          <p:cNvPr id="4" name="Text Box 2">
            <a:extLst>
              <a:ext uri="{FF2B5EF4-FFF2-40B4-BE49-F238E27FC236}">
                <a16:creationId xmlns:a16="http://schemas.microsoft.com/office/drawing/2014/main" id="{C3AB2777-61CC-4D76-FCAE-8EAF2BD5BEDF}"/>
              </a:ext>
            </a:extLst>
          </p:cNvPr>
          <p:cNvSpPr txBox="1">
            <a:spLocks noChangeArrowheads="1"/>
          </p:cNvSpPr>
          <p:nvPr/>
        </p:nvSpPr>
        <p:spPr bwMode="auto">
          <a:xfrm>
            <a:off x="362707" y="4741704"/>
            <a:ext cx="4856480" cy="158644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40000"/>
              </a:lnSpc>
              <a:spcBef>
                <a:spcPts val="600"/>
              </a:spcBef>
              <a:spcAft>
                <a:spcPts val="600"/>
              </a:spcAft>
              <a:buNone/>
            </a:pPr>
            <a:r>
              <a:rPr lang="en-GB" sz="1000" b="1" kern="100" dirty="0">
                <a:effectLst/>
                <a:latin typeface="Arial" panose="020B0604020202020204" pitchFamily="34" charset="0"/>
                <a:ea typeface="Arimo Bold"/>
                <a:cs typeface="Times New Roman" panose="02020603050405020304" pitchFamily="18" charset="0"/>
              </a:rPr>
              <a:t>What do I need to bring?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Times New Roman" panose="02020603050405020304" pitchFamily="18" charset="0"/>
              </a:rPr>
              <a:t>Lab Coat			Notepad			Pens Pencils</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Times New Roman" panose="02020603050405020304" pitchFamily="18" charset="0"/>
              </a:rPr>
              <a:t>Safety glasses			Calculator</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000" b="1" kern="100" dirty="0">
                <a:effectLst/>
                <a:latin typeface="Arial" panose="020B0604020202020204" pitchFamily="34" charset="0"/>
                <a:ea typeface="Arimo Bold"/>
                <a:cs typeface="Times New Roman" panose="02020603050405020304" pitchFamily="18" charset="0"/>
              </a:rPr>
              <a:t> A new thing to try today?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buNone/>
            </a:pPr>
            <a:r>
              <a:rPr lang="en-GB" sz="1000" kern="100" dirty="0">
                <a:effectLst/>
                <a:latin typeface="Arial" panose="020B0604020202020204" pitchFamily="34" charset="0"/>
                <a:ea typeface="Arimo Bold"/>
                <a:cs typeface="Times New Roman" panose="02020603050405020304" pitchFamily="18" charset="0"/>
              </a:rPr>
              <a:t>Find a new room (344) in Central Quad in </a:t>
            </a:r>
            <a:r>
              <a:rPr lang="en-GB" sz="1000" kern="100" dirty="0" err="1">
                <a:effectLst/>
                <a:latin typeface="Arial" panose="020B0604020202020204" pitchFamily="34" charset="0"/>
                <a:ea typeface="Arimo Bold"/>
                <a:cs typeface="Times New Roman" panose="02020603050405020304" pitchFamily="18" charset="0"/>
              </a:rPr>
              <a:t>Grangegorman</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buNone/>
            </a:pPr>
            <a:r>
              <a:rPr lang="en-GB" sz="1000" kern="100" dirty="0">
                <a:effectLst/>
                <a:latin typeface="Arial" panose="020B0604020202020204" pitchFamily="34" charset="0"/>
                <a:ea typeface="Arimo Bold"/>
                <a:cs typeface="Times New Roman" panose="02020603050405020304" pitchFamily="18" charset="0"/>
              </a:rPr>
              <a:t>Introduce yourself to </a:t>
            </a:r>
            <a:r>
              <a:rPr lang="en-GB" sz="1000" kern="100" dirty="0">
                <a:latin typeface="Arial" panose="020B0604020202020204" pitchFamily="34" charset="0"/>
                <a:ea typeface="Arimo Bold"/>
                <a:cs typeface="Times New Roman" panose="02020603050405020304" pitchFamily="18" charset="0"/>
              </a:rPr>
              <a:t>3</a:t>
            </a:r>
            <a:r>
              <a:rPr lang="en-GB" sz="1000" kern="100" dirty="0">
                <a:effectLst/>
                <a:latin typeface="Arial" panose="020B0604020202020204" pitchFamily="34" charset="0"/>
                <a:ea typeface="Arimo Bold"/>
                <a:cs typeface="Times New Roman" panose="02020603050405020304" pitchFamily="18" charset="0"/>
              </a:rPr>
              <a:t> people in your lab group in Electrotechnology</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buNone/>
            </a:pPr>
            <a:r>
              <a:rPr lang="en-GB" sz="1000" kern="100" dirty="0">
                <a:effectLst/>
                <a:latin typeface="Arial" panose="020B0604020202020204" pitchFamily="34" charset="0"/>
                <a:ea typeface="Arimo Bold"/>
                <a:cs typeface="Times New Roman" panose="02020603050405020304" pitchFamily="18" charset="0"/>
              </a:rPr>
              <a:t>Ask someone to walk up to </a:t>
            </a:r>
            <a:r>
              <a:rPr lang="en-GB" sz="1000" kern="100" dirty="0" err="1">
                <a:effectLst/>
                <a:latin typeface="Arial" panose="020B0604020202020204" pitchFamily="34" charset="0"/>
                <a:ea typeface="Arimo Bold"/>
                <a:cs typeface="Times New Roman" panose="02020603050405020304" pitchFamily="18" charset="0"/>
              </a:rPr>
              <a:t>Grangegorman</a:t>
            </a:r>
            <a:r>
              <a:rPr lang="en-GB" sz="1000" kern="100" dirty="0">
                <a:effectLst/>
                <a:latin typeface="Arial" panose="020B0604020202020204" pitchFamily="34" charset="0"/>
                <a:ea typeface="Arimo Bold"/>
                <a:cs typeface="Times New Roman" panose="02020603050405020304" pitchFamily="18" charset="0"/>
              </a:rPr>
              <a:t> with you after lunch</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200" b="1" kern="100" dirty="0">
                <a:effectLst/>
                <a:latin typeface="Arial" panose="020B0604020202020204" pitchFamily="34" charset="0"/>
                <a:ea typeface="Arimo Bold"/>
                <a:cs typeface="Times New Roman" panose="02020603050405020304" pitchFamily="18" charset="0"/>
              </a:rPr>
              <a:t>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100" kern="100" dirty="0">
                <a:effectLst/>
                <a:latin typeface="Arial" panose="020B0604020202020204" pitchFamily="34" charset="0"/>
                <a:ea typeface="Arimo Bold"/>
                <a:cs typeface="Times New Roman" panose="02020603050405020304" pitchFamily="18" charset="0"/>
              </a:rPr>
              <a:t>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1420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BDAB6-3343-B163-46BC-7EE9BC37F1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8C81AB-5100-E6F4-A24E-82FA49654B9E}"/>
              </a:ext>
            </a:extLst>
          </p:cNvPr>
          <p:cNvSpPr txBox="1"/>
          <p:nvPr/>
        </p:nvSpPr>
        <p:spPr>
          <a:xfrm>
            <a:off x="-178131" y="112249"/>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Thursday – 17</a:t>
            </a:r>
            <a:r>
              <a:rPr lang="en-GB" sz="1800" b="1" kern="100" baseline="30000" dirty="0">
                <a:solidFill>
                  <a:srgbClr val="45B0E1"/>
                </a:solidFill>
                <a:effectLst/>
                <a:latin typeface="Arial" panose="020B0604020202020204" pitchFamily="34" charset="0"/>
                <a:ea typeface="Arimo Bold"/>
                <a:cs typeface="Times New Roman" panose="02020603050405020304" pitchFamily="18" charset="0"/>
              </a:rPr>
              <a:t>th</a:t>
            </a:r>
            <a:r>
              <a:rPr lang="en-GB" sz="1800" b="1" kern="100" dirty="0">
                <a:solidFill>
                  <a:srgbClr val="45B0E1"/>
                </a:solidFill>
                <a:effectLst/>
                <a:latin typeface="Arial" panose="020B0604020202020204" pitchFamily="34" charset="0"/>
                <a:ea typeface="Arimo Bold"/>
                <a:cs typeface="Times New Roman" panose="02020603050405020304" pitchFamily="18" charset="0"/>
              </a:rPr>
              <a:t> September 2026</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8329FF38-FA65-80DE-4509-F63260E88BCC}"/>
              </a:ext>
            </a:extLst>
          </p:cNvPr>
          <p:cNvSpPr>
            <a:spLocks noChangeArrowheads="1"/>
          </p:cNvSpPr>
          <p:nvPr/>
        </p:nvSpPr>
        <p:spPr bwMode="auto">
          <a:xfrm>
            <a:off x="397033" y="646958"/>
            <a:ext cx="33906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Where should I be?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a:t>
            </a:r>
            <a:r>
              <a:rPr kumimoji="0" lang="en-GB" altLang="en-US" sz="1200" b="1" i="0" u="none" strike="noStrike" cap="none" normalizeH="0" baseline="0" dirty="0" err="1">
                <a:ln>
                  <a:noFill/>
                </a:ln>
                <a:solidFill>
                  <a:schemeClr val="tx1"/>
                </a:solidFill>
                <a:effectLst/>
                <a:latin typeface="Arial" panose="020B0604020202020204" pitchFamily="34" charset="0"/>
                <a:ea typeface="Arimo Bold"/>
                <a:cs typeface="Arial" panose="020B0604020202020204" pitchFamily="34" charset="0"/>
              </a:rPr>
              <a:t>Grangegorman</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all day</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AFBECA0C-5881-B2DD-D587-E301D0DAB701}"/>
              </a:ext>
            </a:extLst>
          </p:cNvPr>
          <p:cNvGraphicFramePr>
            <a:graphicFrameLocks noGrp="1"/>
          </p:cNvGraphicFramePr>
          <p:nvPr>
            <p:extLst>
              <p:ext uri="{D42A27DB-BD31-4B8C-83A1-F6EECF244321}">
                <p14:modId xmlns:p14="http://schemas.microsoft.com/office/powerpoint/2010/main" val="2462671466"/>
              </p:ext>
            </p:extLst>
          </p:nvPr>
        </p:nvGraphicFramePr>
        <p:xfrm>
          <a:off x="397033" y="1026096"/>
          <a:ext cx="4570095" cy="3506916"/>
        </p:xfrm>
        <a:graphic>
          <a:graphicData uri="http://schemas.openxmlformats.org/drawingml/2006/table">
            <a:tbl>
              <a:tblPr>
                <a:tableStyleId>{616DA210-FB5B-4158-B5E0-FEB733F419BA}</a:tableStyleId>
              </a:tblPr>
              <a:tblGrid>
                <a:gridCol w="630555">
                  <a:extLst>
                    <a:ext uri="{9D8B030D-6E8A-4147-A177-3AD203B41FA5}">
                      <a16:colId xmlns:a16="http://schemas.microsoft.com/office/drawing/2014/main" val="541286674"/>
                    </a:ext>
                  </a:extLst>
                </a:gridCol>
                <a:gridCol w="539750">
                  <a:extLst>
                    <a:ext uri="{9D8B030D-6E8A-4147-A177-3AD203B41FA5}">
                      <a16:colId xmlns:a16="http://schemas.microsoft.com/office/drawing/2014/main" val="1213680833"/>
                    </a:ext>
                  </a:extLst>
                </a:gridCol>
                <a:gridCol w="900430">
                  <a:extLst>
                    <a:ext uri="{9D8B030D-6E8A-4147-A177-3AD203B41FA5}">
                      <a16:colId xmlns:a16="http://schemas.microsoft.com/office/drawing/2014/main" val="332538951"/>
                    </a:ext>
                  </a:extLst>
                </a:gridCol>
                <a:gridCol w="989965">
                  <a:extLst>
                    <a:ext uri="{9D8B030D-6E8A-4147-A177-3AD203B41FA5}">
                      <a16:colId xmlns:a16="http://schemas.microsoft.com/office/drawing/2014/main" val="3286342576"/>
                    </a:ext>
                  </a:extLst>
                </a:gridCol>
                <a:gridCol w="1509395">
                  <a:extLst>
                    <a:ext uri="{9D8B030D-6E8A-4147-A177-3AD203B41FA5}">
                      <a16:colId xmlns:a16="http://schemas.microsoft.com/office/drawing/2014/main" val="3458585856"/>
                    </a:ext>
                  </a:extLst>
                </a:gridCol>
              </a:tblGrid>
              <a:tr h="252095">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Time </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Location</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100" dirty="0">
                          <a:effectLst/>
                          <a:latin typeface="Arial" panose="020B0604020202020204" pitchFamily="34" charset="0"/>
                          <a:cs typeface="Arial" panose="020B0604020202020204" pitchFamily="34" charset="0"/>
                        </a:rPr>
                        <a:t> Module</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Lecturer</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dirty="0">
                          <a:effectLst/>
                          <a:latin typeface="Arial" panose="020B0604020202020204" pitchFamily="34" charset="0"/>
                          <a:cs typeface="Arial" panose="020B0604020202020204" pitchFamily="34" charset="0"/>
                        </a:rPr>
                        <a:t>Notes for Week 1 and 2 </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extLst>
                  <a:ext uri="{0D108BD9-81ED-4DB2-BD59-A6C34878D82A}">
                    <a16:rowId xmlns:a16="http://schemas.microsoft.com/office/drawing/2014/main" val="4243370850"/>
                  </a:ext>
                </a:extLst>
              </a:tr>
              <a:tr h="655320">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9.00-11.00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CQ 006</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Electrotech Lecture</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Aidan O Neill</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 </a:t>
                      </a:r>
                    </a:p>
                  </a:txBody>
                  <a:tcPr marL="17780" marR="38100" marT="17780" marB="38100"/>
                </a:tc>
                <a:extLst>
                  <a:ext uri="{0D108BD9-81ED-4DB2-BD59-A6C34878D82A}">
                    <a16:rowId xmlns:a16="http://schemas.microsoft.com/office/drawing/2014/main" val="473971287"/>
                  </a:ext>
                </a:extLst>
              </a:tr>
              <a:tr h="32321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11.00-12.00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gridSpan="3">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FREE PERIOD EVERY WEEK</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6">
                        <a:lumMod val="20000"/>
                        <a:lumOff val="80000"/>
                      </a:schemeClr>
                    </a:solidFill>
                  </a:tcPr>
                </a:tc>
                <a:tc hMerge="1">
                  <a:txBody>
                    <a:bodyPr/>
                    <a:lstStyle/>
                    <a:p>
                      <a:endParaRPr lang="en-GB"/>
                    </a:p>
                  </a:txBody>
                  <a:tcPr>
                    <a:noFill/>
                  </a:tcPr>
                </a:tc>
                <a:tc hMerge="1">
                  <a:txBody>
                    <a:bodyPr/>
                    <a:lstStyle/>
                    <a:p>
                      <a:endParaRPr lang="en-GB"/>
                    </a:p>
                  </a:txBody>
                  <a:tcPr/>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Arial" panose="020B0604020202020204" pitchFamily="34" charset="0"/>
                        </a:rPr>
                        <a:t> </a:t>
                      </a:r>
                    </a:p>
                  </a:txBody>
                  <a:tcPr marL="17780" marR="38100" marT="17780" marB="38100"/>
                </a:tc>
                <a:extLst>
                  <a:ext uri="{0D108BD9-81ED-4DB2-BD59-A6C34878D82A}">
                    <a16:rowId xmlns:a16="http://schemas.microsoft.com/office/drawing/2014/main" val="3287105872"/>
                  </a:ext>
                </a:extLst>
              </a:tr>
              <a:tr h="252095">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Arial" panose="020B0604020202020204" pitchFamily="34" charset="0"/>
                        </a:rPr>
                        <a:t>12.00-13.00</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noFill/>
                  </a:tcPr>
                </a:tc>
                <a:tc gridSpan="3">
                  <a:txBody>
                    <a:bodyPr/>
                    <a:lstStyle/>
                    <a:p>
                      <a:pPr>
                        <a:lnSpc>
                          <a:spcPct val="115000"/>
                        </a:lnSpc>
                        <a:spcBef>
                          <a:spcPts val="600"/>
                        </a:spcBef>
                        <a:spcAft>
                          <a:spcPts val="600"/>
                        </a:spcAft>
                        <a:buNone/>
                      </a:pPr>
                      <a:r>
                        <a:rPr lang="en-GB" sz="1000" kern="100" dirty="0">
                          <a:effectLst/>
                          <a:latin typeface="Arial" panose="020B0604020202020204" pitchFamily="34" charset="0"/>
                          <a:cs typeface="Arial" panose="020B0604020202020204" pitchFamily="34" charset="0"/>
                        </a:rPr>
                        <a:t>FREE PERIOD EVERY WEEK</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6">
                        <a:lumMod val="20000"/>
                        <a:lumOff val="80000"/>
                      </a:schemeClr>
                    </a:solidFill>
                  </a:tcPr>
                </a:tc>
                <a:tc hMerge="1">
                  <a:txBody>
                    <a:bodyPr/>
                    <a:lstStyle/>
                    <a:p>
                      <a:endParaRPr lang="en-GB"/>
                    </a:p>
                  </a:txBody>
                  <a:tcPr/>
                </a:tc>
                <a:tc hMerge="1">
                  <a:txBody>
                    <a:bodyPr/>
                    <a:lstStyle/>
                    <a:p>
                      <a:endParaRPr lang="en-GB"/>
                    </a:p>
                  </a:txBody>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Arial" panose="020B0604020202020204" pitchFamily="34" charset="0"/>
                        </a:rPr>
                        <a:t> </a:t>
                      </a:r>
                    </a:p>
                  </a:txBody>
                  <a:tcPr marL="17780" marR="38100" marT="17780" marB="38100"/>
                </a:tc>
                <a:extLst>
                  <a:ext uri="{0D108BD9-81ED-4DB2-BD59-A6C34878D82A}">
                    <a16:rowId xmlns:a16="http://schemas.microsoft.com/office/drawing/2014/main" val="3998641747"/>
                  </a:ext>
                </a:extLst>
              </a:tr>
              <a:tr h="25209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Arial" panose="020B0604020202020204" pitchFamily="34" charset="0"/>
                        </a:rPr>
                        <a:t>13.00-14.00</a:t>
                      </a:r>
                      <a:endParaRPr lang="en-GB" sz="1000"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gridSpan="4">
                  <a:txBody>
                    <a:bodyPr/>
                    <a:lstStyle/>
                    <a:p>
                      <a:pPr>
                        <a:lnSpc>
                          <a:spcPct val="115000"/>
                        </a:lnSpc>
                        <a:spcBef>
                          <a:spcPts val="600"/>
                        </a:spcBef>
                        <a:spcAft>
                          <a:spcPts val="600"/>
                        </a:spcAft>
                        <a:buNone/>
                      </a:pPr>
                      <a:r>
                        <a:rPr lang="en-GB" sz="10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Lunch</a:t>
                      </a: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5">
                        <a:lumMod val="20000"/>
                        <a:lumOff val="80000"/>
                      </a:schemeClr>
                    </a:solidFill>
                  </a:tcPr>
                </a:tc>
                <a:tc hMerge="1">
                  <a:txBody>
                    <a:bodyPr/>
                    <a:lstStyle/>
                    <a:p>
                      <a:endParaRPr lang="en-GB"/>
                    </a:p>
                  </a:txBody>
                  <a:tcPr>
                    <a:noFill/>
                  </a:tcPr>
                </a:tc>
                <a:tc hMerge="1">
                  <a:txBody>
                    <a:bodyPr/>
                    <a:lstStyle/>
                    <a:p>
                      <a:endParaRPr lang="en-GB"/>
                    </a:p>
                  </a:txBody>
                  <a:tcPr>
                    <a:noFill/>
                  </a:tcPr>
                </a:tc>
                <a:tc hMerge="1">
                  <a:txBody>
                    <a:bodyPr/>
                    <a:lstStyle/>
                    <a:p>
                      <a:endParaRPr lang="en-GB" dirty="0"/>
                    </a:p>
                  </a:txBody>
                  <a:tcPr/>
                </a:tc>
                <a:extLst>
                  <a:ext uri="{0D108BD9-81ED-4DB2-BD59-A6C34878D82A}">
                    <a16:rowId xmlns:a16="http://schemas.microsoft.com/office/drawing/2014/main" val="2529714215"/>
                  </a:ext>
                </a:extLst>
              </a:tr>
              <a:tr h="687274">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14.00-16.00</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CG 338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Technical Graphics Lab </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6350" marT="17780" marB="0">
                    <a:noFill/>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Times New Roman" panose="02020603050405020304" pitchFamily="18" charset="0"/>
                        </a:rPr>
                        <a:t>Gerry Murphy</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Times New Roman" panose="02020603050405020304" pitchFamily="18" charset="0"/>
                        </a:rPr>
                        <a:t>Bring your T Square, Scale rule, pencils, eraser shield </a:t>
                      </a:r>
                    </a:p>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Times New Roman" panose="02020603050405020304" pitchFamily="18" charset="0"/>
                        </a:rPr>
                        <a:t>This lab will be every other week, so next week you will be free at this time.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extLst>
                  <a:ext uri="{0D108BD9-81ED-4DB2-BD59-A6C34878D82A}">
                    <a16:rowId xmlns:a16="http://schemas.microsoft.com/office/drawing/2014/main" val="4109973852"/>
                  </a:ext>
                </a:extLst>
              </a:tr>
            </a:tbl>
          </a:graphicData>
        </a:graphic>
      </p:graphicFrame>
      <p:sp>
        <p:nvSpPr>
          <p:cNvPr id="4" name="Text Box 2">
            <a:extLst>
              <a:ext uri="{FF2B5EF4-FFF2-40B4-BE49-F238E27FC236}">
                <a16:creationId xmlns:a16="http://schemas.microsoft.com/office/drawing/2014/main" id="{68E02B10-ABF5-4FC2-327B-5F0B5A833D77}"/>
              </a:ext>
            </a:extLst>
          </p:cNvPr>
          <p:cNvSpPr txBox="1">
            <a:spLocks noChangeArrowheads="1"/>
          </p:cNvSpPr>
          <p:nvPr/>
        </p:nvSpPr>
        <p:spPr bwMode="auto">
          <a:xfrm>
            <a:off x="253840" y="4635151"/>
            <a:ext cx="4856480" cy="26409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140000"/>
              </a:lnSpc>
              <a:spcBef>
                <a:spcPts val="600"/>
              </a:spcBef>
              <a:spcAft>
                <a:spcPts val="600"/>
              </a:spcAft>
              <a:buNone/>
            </a:pPr>
            <a:r>
              <a:rPr lang="en-GB" sz="1000" b="1" kern="100" dirty="0">
                <a:effectLst/>
                <a:latin typeface="Arial" panose="020B0604020202020204" pitchFamily="34" charset="0"/>
                <a:ea typeface="Arimo Bold"/>
                <a:cs typeface="Times New Roman" panose="02020603050405020304" pitchFamily="18" charset="0"/>
              </a:rPr>
              <a:t>What do I need to bring?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000" kern="100" dirty="0">
                <a:effectLst/>
                <a:latin typeface="Arial" panose="020B0604020202020204" pitchFamily="34" charset="0"/>
                <a:ea typeface="Arimo Bold"/>
                <a:cs typeface="Times New Roman" panose="02020603050405020304" pitchFamily="18" charset="0"/>
              </a:rPr>
              <a:t>T-Square                                     Scale Ruler,                    Drawing pencils  Erasers </a:t>
            </a:r>
          </a:p>
          <a:p>
            <a:pPr>
              <a:lnSpc>
                <a:spcPct val="140000"/>
              </a:lnSpc>
              <a:spcBef>
                <a:spcPts val="600"/>
              </a:spcBef>
              <a:spcAft>
                <a:spcPts val="600"/>
              </a:spcAft>
              <a:buNone/>
            </a:pPr>
            <a:r>
              <a:rPr lang="en-GB" sz="1000" kern="100" dirty="0">
                <a:effectLst/>
                <a:latin typeface="Arial" panose="020B0604020202020204" pitchFamily="34" charset="0"/>
                <a:ea typeface="Arimo Bold"/>
                <a:cs typeface="Times New Roman" panose="02020603050405020304" pitchFamily="18" charset="0"/>
              </a:rPr>
              <a:t>Notepad			Pens Pencils 		Calculator</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spcAft>
                <a:spcPts val="600"/>
              </a:spcAft>
              <a:buNone/>
            </a:pPr>
            <a:r>
              <a:rPr lang="en-GB" sz="1000" b="1" kern="100" dirty="0">
                <a:effectLst/>
                <a:latin typeface="Arial" panose="020B0604020202020204" pitchFamily="34" charset="0"/>
                <a:ea typeface="Arimo Bold"/>
                <a:cs typeface="Times New Roman" panose="02020603050405020304" pitchFamily="18" charset="0"/>
              </a:rPr>
              <a:t> A new thing to try today? </a:t>
            </a: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40000"/>
              </a:lnSpc>
              <a:spcBef>
                <a:spcPts val="600"/>
              </a:spcBef>
              <a:buNone/>
            </a:pPr>
            <a:r>
              <a:rPr lang="en-GB" sz="1000" kern="100" dirty="0">
                <a:effectLst/>
                <a:latin typeface="Arial" panose="020B0604020202020204" pitchFamily="34" charset="0"/>
                <a:ea typeface="Arimo Bold"/>
                <a:cs typeface="Times New Roman" panose="02020603050405020304" pitchFamily="18" charset="0"/>
              </a:rPr>
              <a:t>Have a walk around the Academic Hub in </a:t>
            </a:r>
            <a:r>
              <a:rPr lang="en-GB" sz="1000" kern="100" dirty="0" err="1">
                <a:effectLst/>
                <a:latin typeface="Arial" panose="020B0604020202020204" pitchFamily="34" charset="0"/>
                <a:ea typeface="Arimo Bold"/>
                <a:cs typeface="Times New Roman" panose="02020603050405020304" pitchFamily="18" charset="0"/>
              </a:rPr>
              <a:t>Grangegorman</a:t>
            </a:r>
            <a:endParaRPr lang="en-GB" sz="1000" kern="100" dirty="0">
              <a:effectLst/>
              <a:latin typeface="Arial" panose="020B0604020202020204" pitchFamily="34" charset="0"/>
              <a:ea typeface="Arimo Bold"/>
              <a:cs typeface="Times New Roman" panose="02020603050405020304" pitchFamily="18" charset="0"/>
            </a:endParaRPr>
          </a:p>
          <a:p>
            <a:pPr>
              <a:lnSpc>
                <a:spcPct val="140000"/>
              </a:lnSpc>
              <a:spcBef>
                <a:spcPts val="600"/>
              </a:spcBef>
              <a:buNone/>
            </a:pPr>
            <a:r>
              <a:rPr lang="en-GB" sz="1000" kern="100" dirty="0">
                <a:latin typeface="Arial" panose="020B0604020202020204" pitchFamily="34" charset="0"/>
                <a:ea typeface="Arimo Bold"/>
                <a:cs typeface="Times New Roman" panose="02020603050405020304" pitchFamily="18" charset="0"/>
              </a:rPr>
              <a:t>Find the Students Services Desk in </a:t>
            </a:r>
            <a:r>
              <a:rPr lang="en-GB" sz="1000" kern="100" dirty="0" err="1">
                <a:latin typeface="Arial" panose="020B0604020202020204" pitchFamily="34" charset="0"/>
                <a:ea typeface="Arimo Bold"/>
                <a:cs typeface="Times New Roman" panose="02020603050405020304" pitchFamily="18" charset="0"/>
              </a:rPr>
              <a:t>Rathdown</a:t>
            </a:r>
            <a:r>
              <a:rPr lang="en-GB" sz="1000" kern="100" dirty="0">
                <a:latin typeface="Arial" panose="020B0604020202020204" pitchFamily="34" charset="0"/>
                <a:ea typeface="Arimo Bold"/>
                <a:cs typeface="Times New Roman" panose="02020603050405020304" pitchFamily="18" charset="0"/>
              </a:rPr>
              <a:t> House</a:t>
            </a:r>
          </a:p>
          <a:p>
            <a:pPr>
              <a:lnSpc>
                <a:spcPct val="140000"/>
              </a:lnSpc>
              <a:spcBef>
                <a:spcPts val="600"/>
              </a:spcBef>
              <a:buNone/>
            </a:pPr>
            <a:r>
              <a:rPr lang="en-GB" sz="1000" kern="100" dirty="0">
                <a:effectLst/>
                <a:latin typeface="Arial" panose="020B0604020202020204" pitchFamily="34" charset="0"/>
                <a:ea typeface="Arimo Bold"/>
                <a:cs typeface="Times New Roman" panose="02020603050405020304" pitchFamily="18" charset="0"/>
              </a:rPr>
              <a:t>Check your TU Dublin email and install it on your phone. </a:t>
            </a:r>
          </a:p>
          <a:p>
            <a:pPr>
              <a:lnSpc>
                <a:spcPct val="140000"/>
              </a:lnSpc>
              <a:spcBef>
                <a:spcPts val="600"/>
              </a:spcBef>
              <a:spcAft>
                <a:spcPts val="600"/>
              </a:spcAft>
              <a:buNone/>
            </a:pPr>
            <a:endParaRPr lang="en-GB" sz="1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68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6A699-C773-36F4-A68C-712B9619DE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D66ADD-81C5-230F-1D97-D4FE2880B763}"/>
              </a:ext>
            </a:extLst>
          </p:cNvPr>
          <p:cNvSpPr txBox="1"/>
          <p:nvPr/>
        </p:nvSpPr>
        <p:spPr>
          <a:xfrm>
            <a:off x="-178131" y="112249"/>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Friday – 18</a:t>
            </a:r>
            <a:r>
              <a:rPr lang="en-GB" sz="1800" b="1" kern="100" baseline="30000" dirty="0">
                <a:solidFill>
                  <a:srgbClr val="45B0E1"/>
                </a:solidFill>
                <a:effectLst/>
                <a:latin typeface="Arial" panose="020B0604020202020204" pitchFamily="34" charset="0"/>
                <a:ea typeface="Arimo Bold"/>
                <a:cs typeface="Times New Roman" panose="02020603050405020304" pitchFamily="18" charset="0"/>
              </a:rPr>
              <a:t>th</a:t>
            </a:r>
            <a:r>
              <a:rPr lang="en-GB" sz="1800" b="1" kern="100" dirty="0">
                <a:solidFill>
                  <a:srgbClr val="45B0E1"/>
                </a:solidFill>
                <a:effectLst/>
                <a:latin typeface="Arial" panose="020B0604020202020204" pitchFamily="34" charset="0"/>
                <a:ea typeface="Arimo Bold"/>
                <a:cs typeface="Times New Roman" panose="02020603050405020304" pitchFamily="18" charset="0"/>
              </a:rPr>
              <a:t> September 2026</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46A1695C-9D25-8C68-7CF2-D9B1253D3816}"/>
              </a:ext>
            </a:extLst>
          </p:cNvPr>
          <p:cNvSpPr>
            <a:spLocks noChangeArrowheads="1"/>
          </p:cNvSpPr>
          <p:nvPr/>
        </p:nvSpPr>
        <p:spPr bwMode="auto">
          <a:xfrm>
            <a:off x="397033" y="646958"/>
            <a:ext cx="3254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Where should I be? </a:t>
            </a:r>
            <a:r>
              <a:rPr kumimoji="0" lang="en-GB" altLang="en-US" sz="1200" b="1" i="0" u="none" strike="noStrike" cap="none" normalizeH="0" baseline="0" dirty="0">
                <a:ln>
                  <a:noFill/>
                </a:ln>
                <a:solidFill>
                  <a:schemeClr val="tx1"/>
                </a:solidFill>
                <a:effectLst/>
                <a:latin typeface="Aptos" panose="020B0004020202020204" pitchFamily="34" charset="0"/>
                <a:ea typeface="Arimo Bold"/>
                <a:cs typeface="Arial" panose="020B0604020202020204" pitchFamily="34" charset="0"/>
              </a:rPr>
              <a:t>–</a:t>
            </a:r>
            <a:r>
              <a:rPr kumimoji="0" lang="en-GB" altLang="en-US" sz="1200" b="1" i="0" u="none" strike="noStrike" cap="none" normalizeH="0" baseline="0" dirty="0">
                <a:ln>
                  <a:noFill/>
                </a:ln>
                <a:solidFill>
                  <a:schemeClr val="tx1"/>
                </a:solidFill>
                <a:effectLst/>
                <a:latin typeface="Arial" panose="020B0604020202020204" pitchFamily="34" charset="0"/>
                <a:ea typeface="Arimo Bold"/>
                <a:cs typeface="Arial" panose="020B0604020202020204" pitchFamily="34" charset="0"/>
              </a:rPr>
              <a:t> Bolton Street all day</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8576A3A1-DE35-D90B-50AF-069A238D2FA7}"/>
              </a:ext>
            </a:extLst>
          </p:cNvPr>
          <p:cNvGraphicFramePr>
            <a:graphicFrameLocks noGrp="1"/>
          </p:cNvGraphicFramePr>
          <p:nvPr>
            <p:extLst>
              <p:ext uri="{D42A27DB-BD31-4B8C-83A1-F6EECF244321}">
                <p14:modId xmlns:p14="http://schemas.microsoft.com/office/powerpoint/2010/main" val="2115131399"/>
              </p:ext>
            </p:extLst>
          </p:nvPr>
        </p:nvGraphicFramePr>
        <p:xfrm>
          <a:off x="397033" y="1014057"/>
          <a:ext cx="4570095" cy="3605444"/>
        </p:xfrm>
        <a:graphic>
          <a:graphicData uri="http://schemas.openxmlformats.org/drawingml/2006/table">
            <a:tbl>
              <a:tblPr>
                <a:tableStyleId>{616DA210-FB5B-4158-B5E0-FEB733F419BA}</a:tableStyleId>
              </a:tblPr>
              <a:tblGrid>
                <a:gridCol w="469866">
                  <a:extLst>
                    <a:ext uri="{9D8B030D-6E8A-4147-A177-3AD203B41FA5}">
                      <a16:colId xmlns:a16="http://schemas.microsoft.com/office/drawing/2014/main" val="541286674"/>
                    </a:ext>
                  </a:extLst>
                </a:gridCol>
                <a:gridCol w="700439">
                  <a:extLst>
                    <a:ext uri="{9D8B030D-6E8A-4147-A177-3AD203B41FA5}">
                      <a16:colId xmlns:a16="http://schemas.microsoft.com/office/drawing/2014/main" val="1213680833"/>
                    </a:ext>
                  </a:extLst>
                </a:gridCol>
                <a:gridCol w="900430">
                  <a:extLst>
                    <a:ext uri="{9D8B030D-6E8A-4147-A177-3AD203B41FA5}">
                      <a16:colId xmlns:a16="http://schemas.microsoft.com/office/drawing/2014/main" val="332538951"/>
                    </a:ext>
                  </a:extLst>
                </a:gridCol>
                <a:gridCol w="989965">
                  <a:extLst>
                    <a:ext uri="{9D8B030D-6E8A-4147-A177-3AD203B41FA5}">
                      <a16:colId xmlns:a16="http://schemas.microsoft.com/office/drawing/2014/main" val="3286342576"/>
                    </a:ext>
                  </a:extLst>
                </a:gridCol>
                <a:gridCol w="1509395">
                  <a:extLst>
                    <a:ext uri="{9D8B030D-6E8A-4147-A177-3AD203B41FA5}">
                      <a16:colId xmlns:a16="http://schemas.microsoft.com/office/drawing/2014/main" val="3458585856"/>
                    </a:ext>
                  </a:extLst>
                </a:gridCol>
              </a:tblGrid>
              <a:tr h="252095">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Time </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Location</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100" dirty="0">
                          <a:effectLst/>
                          <a:latin typeface="Arial" panose="020B0604020202020204" pitchFamily="34" charset="0"/>
                          <a:cs typeface="Arial" panose="020B0604020202020204" pitchFamily="34" charset="0"/>
                        </a:rPr>
                        <a:t> Module</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6350" marT="17780" marB="0">
                    <a:solidFill>
                      <a:schemeClr val="accent4">
                        <a:lumMod val="20000"/>
                        <a:lumOff val="80000"/>
                      </a:schemeClr>
                    </a:solidFill>
                  </a:tcPr>
                </a:tc>
                <a:tc>
                  <a:txBody>
                    <a:bodyPr/>
                    <a:lstStyle/>
                    <a:p>
                      <a:pPr>
                        <a:lnSpc>
                          <a:spcPct val="140000"/>
                        </a:lnSpc>
                        <a:spcBef>
                          <a:spcPts val="600"/>
                        </a:spcBef>
                        <a:spcAft>
                          <a:spcPts val="600"/>
                        </a:spcAft>
                        <a:buNone/>
                      </a:pPr>
                      <a:r>
                        <a:rPr lang="en-GB" sz="900" b="1" kern="0">
                          <a:effectLst/>
                          <a:latin typeface="Arial" panose="020B0604020202020204" pitchFamily="34" charset="0"/>
                          <a:cs typeface="Arial" panose="020B0604020202020204" pitchFamily="34" charset="0"/>
                        </a:rPr>
                        <a:t>Lecturer</a:t>
                      </a:r>
                      <a:endParaRPr lang="en-GB" sz="900" b="1" kern="10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tc>
                  <a:txBody>
                    <a:bodyPr/>
                    <a:lstStyle/>
                    <a:p>
                      <a:pPr>
                        <a:lnSpc>
                          <a:spcPct val="140000"/>
                        </a:lnSpc>
                        <a:spcBef>
                          <a:spcPts val="600"/>
                        </a:spcBef>
                        <a:spcAft>
                          <a:spcPts val="600"/>
                        </a:spcAft>
                        <a:buNone/>
                      </a:pPr>
                      <a:r>
                        <a:rPr lang="en-GB" sz="900" b="1" kern="0" dirty="0">
                          <a:effectLst/>
                          <a:latin typeface="Arial" panose="020B0604020202020204" pitchFamily="34" charset="0"/>
                          <a:cs typeface="Arial" panose="020B0604020202020204" pitchFamily="34" charset="0"/>
                        </a:rPr>
                        <a:t>Notes for Week 1 and 2 </a:t>
                      </a:r>
                      <a:endParaRPr lang="en-GB" sz="900" b="1" kern="100" dirty="0">
                        <a:effectLst/>
                        <a:latin typeface="Arial" panose="020B0604020202020204" pitchFamily="34" charset="0"/>
                        <a:ea typeface="Times New Roman" panose="02020603050405020304" pitchFamily="18" charset="0"/>
                        <a:cs typeface="Arial" panose="020B0604020202020204" pitchFamily="34" charset="0"/>
                      </a:endParaRPr>
                    </a:p>
                  </a:txBody>
                  <a:tcPr marL="17780" marR="38100" marT="17780" marB="38100">
                    <a:solidFill>
                      <a:schemeClr val="accent4">
                        <a:lumMod val="20000"/>
                        <a:lumOff val="80000"/>
                      </a:schemeClr>
                    </a:solidFill>
                  </a:tcPr>
                </a:tc>
                <a:extLst>
                  <a:ext uri="{0D108BD9-81ED-4DB2-BD59-A6C34878D82A}">
                    <a16:rowId xmlns:a16="http://schemas.microsoft.com/office/drawing/2014/main" val="4243370850"/>
                  </a:ext>
                </a:extLst>
              </a:tr>
              <a:tr h="655320">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9.00-11.00</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BST 259</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tc>
                  <a:txBody>
                    <a:bodyPr/>
                    <a:lstStyle/>
                    <a:p>
                      <a:pPr>
                        <a:lnSpc>
                          <a:spcPct val="115000"/>
                        </a:lnSpc>
                        <a:spcBef>
                          <a:spcPts val="600"/>
                        </a:spcBef>
                        <a:spcAft>
                          <a:spcPts val="600"/>
                        </a:spcAft>
                        <a:buNone/>
                      </a:pPr>
                      <a:r>
                        <a:rPr lang="en-GB" sz="1000" kern="100" dirty="0">
                          <a:solidFill>
                            <a:srgbClr val="000000"/>
                          </a:solidFill>
                          <a:effectLst/>
                          <a:latin typeface="Arial" panose="020B0604020202020204" pitchFamily="34" charset="0"/>
                          <a:ea typeface="Arimo"/>
                          <a:cs typeface="Times New Roman" panose="02020603050405020304" pitchFamily="18" charset="0"/>
                        </a:rPr>
                        <a:t>Physics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6350" marT="17780" marB="0"/>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Ahmed Mohammed</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Times New Roman" panose="02020603050405020304" pitchFamily="18" charset="0"/>
                        </a:rPr>
                        <a:t> </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extLst>
                  <a:ext uri="{0D108BD9-81ED-4DB2-BD59-A6C34878D82A}">
                    <a16:rowId xmlns:a16="http://schemas.microsoft.com/office/drawing/2014/main" val="473971287"/>
                  </a:ext>
                </a:extLst>
              </a:tr>
              <a:tr h="32321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11.00-12.00</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BST 259</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Maths </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6350" marT="17780" marB="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Mary Johnston</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tc>
                  <a:txBody>
                    <a:bodyPr/>
                    <a:lstStyle/>
                    <a:p>
                      <a:pPr>
                        <a:lnSpc>
                          <a:spcPct val="115000"/>
                        </a:lnSpc>
                        <a:spcBef>
                          <a:spcPts val="600"/>
                        </a:spcBef>
                        <a:spcAft>
                          <a:spcPts val="600"/>
                        </a:spcAft>
                        <a:buNone/>
                      </a:pPr>
                      <a:r>
                        <a:rPr lang="en-GB" sz="1000" kern="100">
                          <a:effectLst/>
                          <a:latin typeface="Arial" panose="020B0604020202020204" pitchFamily="34" charset="0"/>
                          <a:ea typeface="Times New Roman" panose="02020603050405020304" pitchFamily="18" charset="0"/>
                          <a:cs typeface="Times New Roman" panose="02020603050405020304" pitchFamily="18" charset="0"/>
                        </a:rPr>
                        <a:t> </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extLst>
                  <a:ext uri="{0D108BD9-81ED-4DB2-BD59-A6C34878D82A}">
                    <a16:rowId xmlns:a16="http://schemas.microsoft.com/office/drawing/2014/main" val="3287105872"/>
                  </a:ext>
                </a:extLst>
              </a:tr>
              <a:tr h="25209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12.00-13.30</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solidFill>
                      <a:schemeClr val="accent5">
                        <a:lumMod val="20000"/>
                        <a:lumOff val="80000"/>
                      </a:schemeClr>
                    </a:solidFill>
                  </a:tcPr>
                </a:tc>
                <a:tc gridSpan="4">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Lunch</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solidFill>
                      <a:schemeClr val="accent5">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98641747"/>
                  </a:ext>
                </a:extLst>
              </a:tr>
              <a:tr h="1752895">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13.30-17.30</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a:solidFill>
                            <a:srgbClr val="000000"/>
                          </a:solidFill>
                          <a:effectLst/>
                          <a:latin typeface="Arial" panose="020B0604020202020204" pitchFamily="34" charset="0"/>
                          <a:ea typeface="Arimo"/>
                          <a:cs typeface="Times New Roman" panose="02020603050405020304" pitchFamily="18" charset="0"/>
                        </a:rPr>
                        <a:t>BST 424</a:t>
                      </a:r>
                      <a:endParaRPr lang="en-GB" sz="1000" kern="10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Design Project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6350" marT="17780" marB="0">
                    <a:noFill/>
                  </a:tcPr>
                </a:tc>
                <a:tc>
                  <a:txBody>
                    <a:bodyPr/>
                    <a:lstStyle/>
                    <a:p>
                      <a:pPr>
                        <a:lnSpc>
                          <a:spcPct val="115000"/>
                        </a:lnSpc>
                        <a:spcBef>
                          <a:spcPts val="600"/>
                        </a:spcBef>
                        <a:spcAft>
                          <a:spcPts val="600"/>
                        </a:spcAft>
                        <a:buNone/>
                      </a:pPr>
                      <a:r>
                        <a:rPr lang="en-GB" sz="1000" kern="0" dirty="0">
                          <a:solidFill>
                            <a:srgbClr val="000000"/>
                          </a:solidFill>
                          <a:effectLst/>
                          <a:latin typeface="Arial" panose="020B0604020202020204" pitchFamily="34" charset="0"/>
                          <a:ea typeface="Arimo"/>
                          <a:cs typeface="Times New Roman" panose="02020603050405020304" pitchFamily="18" charset="0"/>
                        </a:rPr>
                        <a:t>Micheal O’Brien</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noFill/>
                  </a:tcPr>
                </a:tc>
                <a:tc>
                  <a:txBody>
                    <a:bodyPr/>
                    <a:lstStyle/>
                    <a:p>
                      <a:pPr>
                        <a:lnSpc>
                          <a:spcPct val="115000"/>
                        </a:lnSpc>
                        <a:spcBef>
                          <a:spcPts val="600"/>
                        </a:spcBef>
                        <a:spcAft>
                          <a:spcPts val="600"/>
                        </a:spcAft>
                        <a:buNone/>
                      </a:pPr>
                      <a:r>
                        <a:rPr lang="en-GB" sz="1000" kern="1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GB" sz="1000" kern="1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17780" marR="38100" marT="17780" marB="38100"/>
                </a:tc>
                <a:extLst>
                  <a:ext uri="{0D108BD9-81ED-4DB2-BD59-A6C34878D82A}">
                    <a16:rowId xmlns:a16="http://schemas.microsoft.com/office/drawing/2014/main" val="2529714215"/>
                  </a:ext>
                </a:extLst>
              </a:tr>
            </a:tbl>
          </a:graphicData>
        </a:graphic>
      </p:graphicFrame>
      <p:sp>
        <p:nvSpPr>
          <p:cNvPr id="4" name="Text Box 2">
            <a:extLst>
              <a:ext uri="{FF2B5EF4-FFF2-40B4-BE49-F238E27FC236}">
                <a16:creationId xmlns:a16="http://schemas.microsoft.com/office/drawing/2014/main" id="{C01528F8-8FC2-E2BB-DF71-7A44FB9CA2F6}"/>
              </a:ext>
            </a:extLst>
          </p:cNvPr>
          <p:cNvSpPr txBox="1">
            <a:spLocks noChangeArrowheads="1"/>
          </p:cNvSpPr>
          <p:nvPr/>
        </p:nvSpPr>
        <p:spPr bwMode="auto">
          <a:xfrm>
            <a:off x="253840" y="4635151"/>
            <a:ext cx="4856480" cy="264096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nSpc>
                <a:spcPct val="200000"/>
              </a:lnSpc>
            </a:pPr>
            <a:r>
              <a:rPr lang="en-GB" sz="1000" b="1" dirty="0">
                <a:latin typeface="Arial" panose="020B0604020202020204" pitchFamily="34" charset="0"/>
                <a:cs typeface="Arial" panose="020B0604020202020204" pitchFamily="34" charset="0"/>
              </a:rPr>
              <a:t>What do I need to bring? </a:t>
            </a:r>
            <a:endParaRPr lang="en-GB" sz="1000" dirty="0">
              <a:latin typeface="Arial" panose="020B0604020202020204" pitchFamily="34" charset="0"/>
              <a:cs typeface="Arial" panose="020B0604020202020204" pitchFamily="34" charset="0"/>
            </a:endParaRPr>
          </a:p>
          <a:p>
            <a:pPr>
              <a:lnSpc>
                <a:spcPct val="200000"/>
              </a:lnSpc>
            </a:pPr>
            <a:r>
              <a:rPr lang="en-GB" sz="1000" dirty="0">
                <a:latin typeface="Arial" panose="020B0604020202020204" pitchFamily="34" charset="0"/>
                <a:cs typeface="Arial" panose="020B0604020202020204" pitchFamily="34" charset="0"/>
              </a:rPr>
              <a:t>Notepad			Pens Pencils</a:t>
            </a:r>
          </a:p>
          <a:p>
            <a:pPr>
              <a:lnSpc>
                <a:spcPct val="200000"/>
              </a:lnSpc>
            </a:pPr>
            <a:r>
              <a:rPr lang="en-GB" sz="1000" dirty="0">
                <a:latin typeface="Arial" panose="020B0604020202020204" pitchFamily="34" charset="0"/>
                <a:cs typeface="Arial" panose="020B0604020202020204" pitchFamily="34" charset="0"/>
              </a:rPr>
              <a:t>Calculator</a:t>
            </a:r>
          </a:p>
          <a:p>
            <a:pPr>
              <a:lnSpc>
                <a:spcPct val="200000"/>
              </a:lnSpc>
            </a:pPr>
            <a:r>
              <a:rPr lang="en-GB" sz="1000" b="1" dirty="0">
                <a:latin typeface="Arial" panose="020B0604020202020204" pitchFamily="34" charset="0"/>
                <a:cs typeface="Arial" panose="020B0604020202020204" pitchFamily="34" charset="0"/>
              </a:rPr>
              <a:t> </a:t>
            </a:r>
            <a:endParaRPr lang="en-GB" sz="1000" dirty="0">
              <a:latin typeface="Arial" panose="020B0604020202020204" pitchFamily="34" charset="0"/>
              <a:cs typeface="Arial" panose="020B0604020202020204" pitchFamily="34" charset="0"/>
            </a:endParaRPr>
          </a:p>
          <a:p>
            <a:pPr>
              <a:lnSpc>
                <a:spcPct val="150000"/>
              </a:lnSpc>
            </a:pPr>
            <a:r>
              <a:rPr lang="en-GB" sz="1000" b="1" dirty="0">
                <a:latin typeface="Arial" panose="020B0604020202020204" pitchFamily="34" charset="0"/>
                <a:cs typeface="Arial" panose="020B0604020202020204" pitchFamily="34" charset="0"/>
              </a:rPr>
              <a:t>A new thing to try today? </a:t>
            </a:r>
            <a:endParaRPr lang="en-GB" sz="1000" dirty="0">
              <a:latin typeface="Arial" panose="020B0604020202020204" pitchFamily="34" charset="0"/>
              <a:cs typeface="Arial" panose="020B0604020202020204" pitchFamily="34" charset="0"/>
            </a:endParaRPr>
          </a:p>
          <a:p>
            <a:pPr>
              <a:lnSpc>
                <a:spcPct val="150000"/>
              </a:lnSpc>
            </a:pPr>
            <a:r>
              <a:rPr lang="en-GB" sz="1000" dirty="0">
                <a:latin typeface="Arial" panose="020B0604020202020204" pitchFamily="34" charset="0"/>
                <a:cs typeface="Arial" panose="020B0604020202020204" pitchFamily="34" charset="0"/>
              </a:rPr>
              <a:t>You will be in a new group in Design Project – make sure to introduce yourself to your teammates</a:t>
            </a:r>
          </a:p>
          <a:p>
            <a:pPr>
              <a:lnSpc>
                <a:spcPct val="150000"/>
              </a:lnSpc>
            </a:pPr>
            <a:r>
              <a:rPr lang="en-GB" sz="1000" dirty="0">
                <a:latin typeface="Arial" panose="020B0604020202020204" pitchFamily="34" charset="0"/>
                <a:cs typeface="Arial" panose="020B0604020202020204" pitchFamily="34" charset="0"/>
              </a:rPr>
              <a:t>Swap contact details / et up a What’s App with your team mates to allow you to work on the project during the week. </a:t>
            </a:r>
          </a:p>
          <a:p>
            <a:pPr>
              <a:lnSpc>
                <a:spcPct val="140000"/>
              </a:lnSpc>
              <a:spcBef>
                <a:spcPts val="600"/>
              </a:spcBef>
              <a:spcAft>
                <a:spcPts val="600"/>
              </a:spcAft>
              <a:buNone/>
            </a:pPr>
            <a:endParaRPr lang="en-GB" sz="1000" kern="1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47415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E2EF0-9F0C-C8AC-E24B-29FD5E74F9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418CCA-B601-6C07-E160-923DC936DF70}"/>
              </a:ext>
            </a:extLst>
          </p:cNvPr>
          <p:cNvSpPr txBox="1"/>
          <p:nvPr/>
        </p:nvSpPr>
        <p:spPr>
          <a:xfrm>
            <a:off x="-178130" y="251451"/>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First Year Contact Details</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5" name="Rectangle 1">
            <a:extLst>
              <a:ext uri="{FF2B5EF4-FFF2-40B4-BE49-F238E27FC236}">
                <a16:creationId xmlns:a16="http://schemas.microsoft.com/office/drawing/2014/main" id="{BDA7AA1F-911A-0F25-D83E-E32DF632744B}"/>
              </a:ext>
            </a:extLst>
          </p:cNvPr>
          <p:cNvSpPr>
            <a:spLocks noChangeArrowheads="1"/>
          </p:cNvSpPr>
          <p:nvPr/>
        </p:nvSpPr>
        <p:spPr bwMode="auto">
          <a:xfrm>
            <a:off x="428931" y="696060"/>
            <a:ext cx="385394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b="1" dirty="0">
                <a:latin typeface="Arial" panose="020B0604020202020204" pitchFamily="34" charset="0"/>
                <a:ea typeface="Arimo Bold"/>
                <a:cs typeface="Arial" panose="020B0604020202020204" pitchFamily="34" charset="0"/>
              </a:rPr>
              <a:t>Head of Discipline: </a:t>
            </a:r>
            <a:r>
              <a:rPr lang="en-GB" altLang="en-US" sz="1200" b="1" dirty="0">
                <a:latin typeface="Arial" panose="020B0604020202020204" pitchFamily="34" charset="0"/>
                <a:ea typeface="Arimo Bold"/>
                <a:cs typeface="Arial" panose="020B0604020202020204" pitchFamily="34" charset="0"/>
                <a:hlinkClick r:id="rId3"/>
              </a:rPr>
              <a:t>caoimhe.surname@tudublin.ie</a:t>
            </a: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b="1" dirty="0">
                <a:latin typeface="Arial" panose="020B0604020202020204" pitchFamily="34" charset="0"/>
                <a:ea typeface="Arimo Bold"/>
                <a:cs typeface="Arial" panose="020B0604020202020204" pitchFamily="34" charset="0"/>
              </a:rPr>
              <a:t>Programme Chair:  </a:t>
            </a:r>
            <a:r>
              <a:rPr lang="en-GB" altLang="en-US" sz="1200" b="1" dirty="0">
                <a:latin typeface="Arial" panose="020B0604020202020204" pitchFamily="34" charset="0"/>
                <a:ea typeface="Arimo Bold"/>
                <a:cs typeface="Arial" panose="020B0604020202020204" pitchFamily="34" charset="0"/>
                <a:hlinkClick r:id="rId4"/>
              </a:rPr>
              <a:t>kevin.surname@tudublin.ie</a:t>
            </a: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b="1" dirty="0">
                <a:latin typeface="Arial" panose="020B0604020202020204" pitchFamily="34" charset="0"/>
                <a:ea typeface="Arimo Bold"/>
                <a:cs typeface="Arial" panose="020B0604020202020204" pitchFamily="34" charset="0"/>
              </a:rPr>
              <a:t>Year Tutor: </a:t>
            </a:r>
            <a:r>
              <a:rPr lang="en-GB" altLang="en-US" sz="1200" b="1" dirty="0">
                <a:latin typeface="Arial" panose="020B0604020202020204" pitchFamily="34" charset="0"/>
                <a:ea typeface="Arimo Bold"/>
                <a:cs typeface="Arial" panose="020B0604020202020204" pitchFamily="34" charset="0"/>
                <a:hlinkClick r:id="rId5"/>
              </a:rPr>
              <a:t>mary.surname@tudublin.ie</a:t>
            </a: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b="1" dirty="0">
                <a:latin typeface="Arial" panose="020B0604020202020204" pitchFamily="34" charset="0"/>
                <a:ea typeface="Arimo Bold"/>
                <a:cs typeface="Arial" panose="020B0604020202020204" pitchFamily="34" charset="0"/>
              </a:rPr>
              <a:t>Each lecturer usually has an email address of </a:t>
            </a:r>
          </a:p>
          <a:p>
            <a:pPr marL="0" marR="0" lvl="0" indent="0" algn="l" defTabSz="914400" rtl="0" eaLnBrk="0" fontAlgn="base" latinLnBrk="0" hangingPunct="0">
              <a:lnSpc>
                <a:spcPct val="100000"/>
              </a:lnSpc>
              <a:spcBef>
                <a:spcPct val="0"/>
              </a:spcBef>
              <a:spcAft>
                <a:spcPct val="0"/>
              </a:spcAft>
              <a:buClrTx/>
              <a:buSzTx/>
              <a:buFontTx/>
              <a:buNone/>
              <a:tabLst/>
            </a:pPr>
            <a:r>
              <a:rPr lang="en-GB" altLang="en-US" sz="1200" b="1" dirty="0">
                <a:latin typeface="Arial" panose="020B0604020202020204" pitchFamily="34" charset="0"/>
                <a:ea typeface="Arimo Bold"/>
                <a:cs typeface="Arial" panose="020B0604020202020204" pitchFamily="34" charset="0"/>
                <a:hlinkClick r:id="rId6"/>
              </a:rPr>
              <a:t>firstname.surname@tudublin.ie</a:t>
            </a: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b="1" dirty="0">
              <a:latin typeface="Arial" panose="020B0604020202020204" pitchFamily="34" charset="0"/>
              <a:ea typeface="Arimo Bold"/>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C1063C60-7B94-1034-A7E0-6409663C9AF4}"/>
              </a:ext>
            </a:extLst>
          </p:cNvPr>
          <p:cNvSpPr txBox="1"/>
          <p:nvPr/>
        </p:nvSpPr>
        <p:spPr>
          <a:xfrm>
            <a:off x="-178131" y="2025511"/>
            <a:ext cx="5542293" cy="444609"/>
          </a:xfrm>
          <a:prstGeom prst="rect">
            <a:avLst/>
          </a:prstGeom>
          <a:noFill/>
        </p:spPr>
        <p:txBody>
          <a:bodyPr wrap="square">
            <a:spAutoFit/>
          </a:bodyPr>
          <a:lstStyle/>
          <a:p>
            <a:pPr algn="ctr">
              <a:lnSpc>
                <a:spcPct val="140000"/>
              </a:lnSpc>
              <a:spcBef>
                <a:spcPts val="600"/>
              </a:spcBef>
              <a:spcAft>
                <a:spcPts val="600"/>
              </a:spcAft>
              <a:buNone/>
            </a:pPr>
            <a:r>
              <a:rPr lang="en-GB" sz="1800" b="1" kern="100" dirty="0">
                <a:solidFill>
                  <a:srgbClr val="45B0E1"/>
                </a:solidFill>
                <a:effectLst/>
                <a:latin typeface="Arial" panose="020B0604020202020204" pitchFamily="34" charset="0"/>
                <a:ea typeface="Arimo Bold"/>
                <a:cs typeface="Times New Roman" panose="02020603050405020304" pitchFamily="18" charset="0"/>
              </a:rPr>
              <a:t>What do I do if: </a:t>
            </a:r>
            <a:endParaRPr lang="en-GB" sz="105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9" name="Rectangle 1">
            <a:extLst>
              <a:ext uri="{FF2B5EF4-FFF2-40B4-BE49-F238E27FC236}">
                <a16:creationId xmlns:a16="http://schemas.microsoft.com/office/drawing/2014/main" id="{6D77D59C-FE71-F438-544D-106D1EE903BC}"/>
              </a:ext>
            </a:extLst>
          </p:cNvPr>
          <p:cNvSpPr>
            <a:spLocks noChangeArrowheads="1"/>
          </p:cNvSpPr>
          <p:nvPr/>
        </p:nvSpPr>
        <p:spPr bwMode="auto">
          <a:xfrm>
            <a:off x="390345" y="2446480"/>
            <a:ext cx="4405339"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200" b="1" dirty="0">
                <a:latin typeface="Arial" panose="020B0604020202020204" pitchFamily="34" charset="0"/>
                <a:ea typeface="Arimo Bold"/>
                <a:cs typeface="Arial" panose="020B0604020202020204" pitchFamily="34" charset="0"/>
              </a:rPr>
              <a:t>I’m sick for one day and missing a lecture/tutorial.</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200" dirty="0">
                <a:latin typeface="Arial" panose="020B0604020202020204" pitchFamily="34" charset="0"/>
                <a:ea typeface="Arimo Bold"/>
                <a:cs typeface="Arial" panose="020B0604020202020204" pitchFamily="34" charset="0"/>
              </a:rPr>
              <a:t>Usually if you are sick just for one day and miss a lecture you will be able to catch up. So just get better and we will see you the next day.</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200" dirty="0">
              <a:latin typeface="Arial" panose="020B0604020202020204" pitchFamily="34" charset="0"/>
              <a:ea typeface="Arimo Bold"/>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200" b="1" dirty="0">
                <a:latin typeface="Arial" panose="020B0604020202020204" pitchFamily="34" charset="0"/>
                <a:ea typeface="Arimo Bold"/>
                <a:cs typeface="Arial" panose="020B0604020202020204" pitchFamily="34" charset="0"/>
              </a:rPr>
              <a:t>I’m sick for one day and missing a lab.</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1200" dirty="0">
                <a:latin typeface="Arial" panose="020B0604020202020204" pitchFamily="34" charset="0"/>
                <a:ea typeface="Arimo Bold"/>
                <a:cs typeface="Arial" panose="020B0604020202020204" pitchFamily="34" charset="0"/>
              </a:rPr>
              <a:t>It is very important that you let us know if you are going to miss a lab if you are sick because we will need to try to rearrange a catch up lab for you. In this case, please contact your Head of Discipline and the lab lecturer to let them know you are sick and complete an EC form here: </a:t>
            </a:r>
            <a:r>
              <a:rPr lang="en-GB" altLang="en-US" sz="1200" dirty="0">
                <a:latin typeface="Arial" panose="020B0604020202020204" pitchFamily="34" charset="0"/>
                <a:ea typeface="Arimo Bold"/>
                <a:cs typeface="Arial" panose="020B0604020202020204" pitchFamily="34" charset="0"/>
                <a:hlinkClick r:id="rId7"/>
              </a:rPr>
              <a:t>EC FORM</a:t>
            </a:r>
            <a:r>
              <a:rPr lang="en-GB" altLang="en-US" sz="1200" dirty="0">
                <a:latin typeface="Arial" panose="020B0604020202020204" pitchFamily="34" charset="0"/>
                <a:ea typeface="Arimo Bold"/>
                <a:cs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1200" dirty="0">
              <a:latin typeface="Arial" panose="020B0604020202020204" pitchFamily="34" charset="0"/>
              <a:ea typeface="Arimo Bold"/>
              <a:cs typeface="Arial" panose="020B0604020202020204" pitchFamily="34" charset="0"/>
            </a:endParaRPr>
          </a:p>
          <a:p>
            <a:pPr marL="171450" lvl="0" indent="-171450" defTabSz="914400" eaLnBrk="0" fontAlgn="base" hangingPunct="0">
              <a:spcBef>
                <a:spcPct val="0"/>
              </a:spcBef>
              <a:spcAft>
                <a:spcPct val="0"/>
              </a:spcAft>
              <a:buFont typeface="Arial" panose="020B0604020202020204" pitchFamily="34" charset="0"/>
              <a:buChar char="•"/>
            </a:pPr>
            <a:r>
              <a:rPr lang="en-GB" altLang="en-US" sz="1200" b="1" dirty="0">
                <a:latin typeface="Arial" panose="020B0604020202020204" pitchFamily="34" charset="0"/>
                <a:ea typeface="Arimo Bold"/>
                <a:cs typeface="Arial" panose="020B0604020202020204" pitchFamily="34" charset="0"/>
              </a:rPr>
              <a:t>I’m sick for a few days.</a:t>
            </a:r>
          </a:p>
          <a:p>
            <a:pPr marL="171450" lvl="0" indent="-171450" defTabSz="914400" eaLnBrk="0" fontAlgn="base" hangingPunct="0">
              <a:spcBef>
                <a:spcPct val="0"/>
              </a:spcBef>
              <a:spcAft>
                <a:spcPct val="0"/>
              </a:spcAft>
              <a:buFont typeface="Arial" panose="020B0604020202020204" pitchFamily="34" charset="0"/>
              <a:buChar char="•"/>
            </a:pPr>
            <a:r>
              <a:rPr lang="en-GB" altLang="en-US" sz="1200" dirty="0">
                <a:latin typeface="Arial" panose="020B0604020202020204" pitchFamily="34" charset="0"/>
                <a:ea typeface="Arimo Bold"/>
                <a:cs typeface="Arial" panose="020B0604020202020204" pitchFamily="34" charset="0"/>
              </a:rPr>
              <a:t>In this case, please do let us know by emailing your Head of Discipline and submitting an EC form here:  </a:t>
            </a:r>
            <a:r>
              <a:rPr lang="en-GB" altLang="en-US" sz="1200" dirty="0">
                <a:latin typeface="Arial" panose="020B0604020202020204" pitchFamily="34" charset="0"/>
                <a:ea typeface="Arimo Bold"/>
                <a:cs typeface="Arial" panose="020B0604020202020204" pitchFamily="34" charset="0"/>
                <a:hlinkClick r:id="rId7"/>
              </a:rPr>
              <a:t>EC FORM</a:t>
            </a:r>
            <a:r>
              <a:rPr lang="en-GB" altLang="en-US" sz="1200" dirty="0">
                <a:latin typeface="Arial" panose="020B0604020202020204" pitchFamily="34" charset="0"/>
                <a:ea typeface="Arimo Bold"/>
                <a:cs typeface="Arial" panose="020B0604020202020204" pitchFamily="34" charset="0"/>
              </a:rPr>
              <a:t> </a:t>
            </a:r>
          </a:p>
          <a:p>
            <a:pPr marR="0" lvl="0" algn="l" defTabSz="914400" rtl="0" eaLnBrk="0" fontAlgn="base" latinLnBrk="0" hangingPunct="0">
              <a:lnSpc>
                <a:spcPct val="100000"/>
              </a:lnSpc>
              <a:spcBef>
                <a:spcPct val="0"/>
              </a:spcBef>
              <a:spcAft>
                <a:spcPct val="0"/>
              </a:spcAft>
              <a:buClrTx/>
              <a:buSzTx/>
              <a:tabLst/>
            </a:pPr>
            <a:r>
              <a:rPr lang="en-GB" altLang="en-US" sz="1200" dirty="0">
                <a:latin typeface="Arial" panose="020B0604020202020204" pitchFamily="34" charset="0"/>
                <a:ea typeface="Arimo Bold"/>
                <a:cs typeface="Arial" panose="020B0604020202020204" pitchFamily="34" charset="0"/>
              </a:rPr>
              <a:t>    We also wish you a speedy recovery!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70903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47B9305936734596E7A22AFD701D2B" ma:contentTypeVersion="12" ma:contentTypeDescription="Create a new document." ma:contentTypeScope="" ma:versionID="635d6659088a29354e9e491f02c6bd86">
  <xsd:schema xmlns:xsd="http://www.w3.org/2001/XMLSchema" xmlns:xs="http://www.w3.org/2001/XMLSchema" xmlns:p="http://schemas.microsoft.com/office/2006/metadata/properties" xmlns:ns2="9f1af3c0-e95f-4e6f-904d-2fc2c00e9c95" xmlns:ns3="fd49e15b-f634-49a3-bcda-8178c74fc018" targetNamespace="http://schemas.microsoft.com/office/2006/metadata/properties" ma:root="true" ma:fieldsID="3739ea963a4c12fcd66a0815cac478a8" ns2:_="" ns3:_="">
    <xsd:import namespace="9f1af3c0-e95f-4e6f-904d-2fc2c00e9c95"/>
    <xsd:import namespace="fd49e15b-f634-49a3-bcda-8178c74fc01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1af3c0-e95f-4e6f-904d-2fc2c00e9c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b6fc0cd-01fe-45a4-a6f7-42bcc5426b5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49e15b-f634-49a3-bcda-8178c74fc01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a750b75-d889-4d7f-98b8-35f33cad547b}" ma:internalName="TaxCatchAll" ma:showField="CatchAllData" ma:web="fd49e15b-f634-49a3-bcda-8178c74fc0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1af3c0-e95f-4e6f-904d-2fc2c00e9c95">
      <Terms xmlns="http://schemas.microsoft.com/office/infopath/2007/PartnerControls"/>
    </lcf76f155ced4ddcb4097134ff3c332f>
    <TaxCatchAll xmlns="fd49e15b-f634-49a3-bcda-8178c74fc018" xsi:nil="true"/>
  </documentManagement>
</p:properties>
</file>

<file path=customXml/itemProps1.xml><?xml version="1.0" encoding="utf-8"?>
<ds:datastoreItem xmlns:ds="http://schemas.openxmlformats.org/officeDocument/2006/customXml" ds:itemID="{71F8BCBE-098A-43BC-B877-67A4143AFB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1af3c0-e95f-4e6f-904d-2fc2c00e9c95"/>
    <ds:schemaRef ds:uri="fd49e15b-f634-49a3-bcda-8178c74fc0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BE4CDB-4124-43E7-A785-4C154D8C6DE3}">
  <ds:schemaRefs>
    <ds:schemaRef ds:uri="http://schemas.microsoft.com/sharepoint/v3/contenttype/forms"/>
  </ds:schemaRefs>
</ds:datastoreItem>
</file>

<file path=customXml/itemProps3.xml><?xml version="1.0" encoding="utf-8"?>
<ds:datastoreItem xmlns:ds="http://schemas.openxmlformats.org/officeDocument/2006/customXml" ds:itemID="{296CE9E3-A3D2-4E34-9E62-40B855047593}">
  <ds:schemaRefs>
    <ds:schemaRef ds:uri="http://purl.org/dc/terms/"/>
    <ds:schemaRef ds:uri="9f1af3c0-e95f-4e6f-904d-2fc2c00e9c95"/>
    <ds:schemaRef ds:uri="http://schemas.microsoft.com/office/infopath/2007/PartnerControls"/>
    <ds:schemaRef ds:uri="http://purl.org/dc/dcmitype/"/>
    <ds:schemaRef ds:uri="http://purl.org/dc/elements/1.1/"/>
    <ds:schemaRef ds:uri="http://schemas.microsoft.com/office/2006/documentManagement/types"/>
    <ds:schemaRef ds:uri="fd49e15b-f634-49a3-bcda-8178c74fc018"/>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270</TotalTime>
  <Words>2385</Words>
  <Application>Microsoft Office PowerPoint</Application>
  <PresentationFormat>Custom</PresentationFormat>
  <Paragraphs>338</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Arimo</vt:lpstr>
      <vt:lpstr>Arimo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Una Beagon</dc:creator>
  <cp:lastModifiedBy>Ventura-Medina, Esther</cp:lastModifiedBy>
  <cp:revision>3</cp:revision>
  <dcterms:created xsi:type="dcterms:W3CDTF">2026-07-07T09:02:40Z</dcterms:created>
  <dcterms:modified xsi:type="dcterms:W3CDTF">2026-10-10T15:19:15Z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0x0101003B47B9305936734596E7A22AFD701D2B</vt:lpwstr>
  </property>
  <property fmtid="{D5CDD505-2E9C-101B-9397-08002B2CF9AE}" pid="3" name="MediaServiceImageTags">
    <vt:lpwstr/>
  </property>
</Properties>
</file>