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4"/>
  </p:notesMasterIdLst>
  <p:sldIdLst>
    <p:sldId id="256" r:id="rId5"/>
    <p:sldId id="257" r:id="rId6"/>
    <p:sldId id="258" r:id="rId7"/>
    <p:sldId id="259" r:id="rId8"/>
    <p:sldId id="296" r:id="rId9"/>
    <p:sldId id="298" r:id="rId10"/>
    <p:sldId id="297" r:id="rId11"/>
    <p:sldId id="300" r:id="rId12"/>
    <p:sldId id="299" r:id="rId13"/>
    <p:sldId id="301" r:id="rId14"/>
    <p:sldId id="302" r:id="rId15"/>
    <p:sldId id="305" r:id="rId16"/>
    <p:sldId id="307" r:id="rId17"/>
    <p:sldId id="308" r:id="rId18"/>
    <p:sldId id="309" r:id="rId19"/>
    <p:sldId id="310" r:id="rId20"/>
    <p:sldId id="311" r:id="rId21"/>
    <p:sldId id="312" r:id="rId22"/>
    <p:sldId id="313" r:id="rId23"/>
    <p:sldId id="314" r:id="rId24"/>
    <p:sldId id="316" r:id="rId25"/>
    <p:sldId id="317" r:id="rId26"/>
    <p:sldId id="318" r:id="rId27"/>
    <p:sldId id="319" r:id="rId28"/>
    <p:sldId id="320" r:id="rId29"/>
    <p:sldId id="322" r:id="rId30"/>
    <p:sldId id="325" r:id="rId31"/>
    <p:sldId id="323" r:id="rId32"/>
    <p:sldId id="326" r:id="rId33"/>
  </p:sldIdLst>
  <p:sldSz cx="18288000" cy="10287000"/>
  <p:notesSz cx="6858000" cy="9144000"/>
  <p:embeddedFontLst>
    <p:embeddedFont>
      <p:font typeface="Open Sans" panose="020B0606030504020204" pitchFamily="34" charset="0"/>
      <p:regular r:id="rId35"/>
      <p:bold r:id="rId36"/>
      <p:italic r:id="rId37"/>
      <p:boldItalic r:id="rId38"/>
    </p:embeddedFont>
    <p:embeddedFont>
      <p:font typeface="Open Sans Bold" panose="020B0806030504020204" charset="0"/>
      <p:regular r:id="rId39"/>
      <p:bold r:id="rId40"/>
    </p:embeddedFont>
    <p:embeddedFont>
      <p:font typeface="Open Sans ExtraBold" panose="020B0906030804020204" pitchFamily="34" charset="0"/>
      <p:bold r:id="rId41"/>
      <p:boldItalic r:id="rId42"/>
    </p:embeddedFont>
    <p:embeddedFont>
      <p:font typeface="Open Sans Light" panose="020B0306030504020204" pitchFamily="34" charset="0"/>
      <p:regular r:id="rId43"/>
      <p:italic r:id="rId44"/>
    </p:embeddedFont>
    <p:embeddedFont>
      <p:font typeface="Open Sans Ultra-Bold" panose="020B0604020202020204" charset="0"/>
      <p:regular r:id="rId45"/>
      <p:bold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E5E"/>
    <a:srgbClr val="009999"/>
    <a:srgbClr val="006666"/>
    <a:srgbClr val="008080"/>
    <a:srgbClr val="00A6A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585D53-6A73-405A-A03D-A8E5700A2A4A}" v="30" dt="2026-10-10T15:09:04.7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354" autoAdjust="0"/>
  </p:normalViewPr>
  <p:slideViewPr>
    <p:cSldViewPr snapToGrid="0">
      <p:cViewPr varScale="1">
        <p:scale>
          <a:sx n="35" d="100"/>
          <a:sy n="35" d="100"/>
        </p:scale>
        <p:origin x="1738" y="2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0.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6.xml"/><Relationship Id="rId41"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ntura-Medina, Esther" userId="b96a3afe-174c-4852-bfd6-500affa14fe7" providerId="ADAL" clId="{E5BF7948-E21F-4CDE-9011-6AFAD629F6B9}"/>
    <pc:docChg chg="undo custSel modSld">
      <pc:chgData name="Ventura-Medina, Esther" userId="b96a3afe-174c-4852-bfd6-500affa14fe7" providerId="ADAL" clId="{E5BF7948-E21F-4CDE-9011-6AFAD629F6B9}" dt="2026-10-10T15:09:04.727" v="83"/>
      <pc:docMkLst>
        <pc:docMk/>
      </pc:docMkLst>
      <pc:sldChg chg="modSp mod">
        <pc:chgData name="Ventura-Medina, Esther" userId="b96a3afe-174c-4852-bfd6-500affa14fe7" providerId="ADAL" clId="{E5BF7948-E21F-4CDE-9011-6AFAD629F6B9}" dt="2026-10-10T15:05:09.446" v="19" actId="403"/>
        <pc:sldMkLst>
          <pc:docMk/>
          <pc:sldMk cId="0" sldId="257"/>
        </pc:sldMkLst>
        <pc:spChg chg="mod">
          <ac:chgData name="Ventura-Medina, Esther" userId="b96a3afe-174c-4852-bfd6-500affa14fe7" providerId="ADAL" clId="{E5BF7948-E21F-4CDE-9011-6AFAD629F6B9}" dt="2026-10-10T15:04:03.655" v="7" actId="14100"/>
          <ac:spMkLst>
            <pc:docMk/>
            <pc:sldMk cId="0" sldId="257"/>
            <ac:spMk id="2" creationId="{FA8D2334-B49D-D931-2D6B-A0E9A44EBED3}"/>
          </ac:spMkLst>
        </pc:spChg>
        <pc:spChg chg="mod">
          <ac:chgData name="Ventura-Medina, Esther" userId="b96a3afe-174c-4852-bfd6-500affa14fe7" providerId="ADAL" clId="{E5BF7948-E21F-4CDE-9011-6AFAD629F6B9}" dt="2026-10-10T15:05:09.446" v="19" actId="403"/>
          <ac:spMkLst>
            <pc:docMk/>
            <pc:sldMk cId="0" sldId="257"/>
            <ac:spMk id="3" creationId="{821C6CEE-80D4-196F-3855-30DE0A59F33F}"/>
          </ac:spMkLst>
        </pc:spChg>
      </pc:sldChg>
      <pc:sldChg chg="addSp modSp mod">
        <pc:chgData name="Ventura-Medina, Esther" userId="b96a3afe-174c-4852-bfd6-500affa14fe7" providerId="ADAL" clId="{E5BF7948-E21F-4CDE-9011-6AFAD629F6B9}" dt="2026-10-10T15:05:20.465" v="21" actId="207"/>
        <pc:sldMkLst>
          <pc:docMk/>
          <pc:sldMk cId="0" sldId="258"/>
        </pc:sldMkLst>
        <pc:spChg chg="add mod">
          <ac:chgData name="Ventura-Medina, Esther" userId="b96a3afe-174c-4852-bfd6-500affa14fe7" providerId="ADAL" clId="{E5BF7948-E21F-4CDE-9011-6AFAD629F6B9}" dt="2026-10-10T15:05:20.465" v="21" actId="207"/>
          <ac:spMkLst>
            <pc:docMk/>
            <pc:sldMk cId="0" sldId="258"/>
            <ac:spMk id="3" creationId="{166BA1BD-70A6-533E-ED3B-E63647042FDC}"/>
          </ac:spMkLst>
        </pc:spChg>
      </pc:sldChg>
      <pc:sldChg chg="addSp modSp">
        <pc:chgData name="Ventura-Medina, Esther" userId="b96a3afe-174c-4852-bfd6-500affa14fe7" providerId="ADAL" clId="{E5BF7948-E21F-4CDE-9011-6AFAD629F6B9}" dt="2026-10-10T15:05:24.973" v="22"/>
        <pc:sldMkLst>
          <pc:docMk/>
          <pc:sldMk cId="0" sldId="259"/>
        </pc:sldMkLst>
        <pc:spChg chg="add mod">
          <ac:chgData name="Ventura-Medina, Esther" userId="b96a3afe-174c-4852-bfd6-500affa14fe7" providerId="ADAL" clId="{E5BF7948-E21F-4CDE-9011-6AFAD629F6B9}" dt="2026-10-10T15:05:24.973" v="22"/>
          <ac:spMkLst>
            <pc:docMk/>
            <pc:sldMk cId="0" sldId="259"/>
            <ac:spMk id="7" creationId="{28D442CB-336B-E44C-E975-7561E553FBA7}"/>
          </ac:spMkLst>
        </pc:spChg>
      </pc:sldChg>
      <pc:sldChg chg="addSp modSp mod">
        <pc:chgData name="Ventura-Medina, Esther" userId="b96a3afe-174c-4852-bfd6-500affa14fe7" providerId="ADAL" clId="{E5BF7948-E21F-4CDE-9011-6AFAD629F6B9}" dt="2026-10-10T15:05:31.704" v="24" actId="14100"/>
        <pc:sldMkLst>
          <pc:docMk/>
          <pc:sldMk cId="4066668724" sldId="296"/>
        </pc:sldMkLst>
        <pc:spChg chg="add mod">
          <ac:chgData name="Ventura-Medina, Esther" userId="b96a3afe-174c-4852-bfd6-500affa14fe7" providerId="ADAL" clId="{E5BF7948-E21F-4CDE-9011-6AFAD629F6B9}" dt="2026-10-10T15:05:31.704" v="24" actId="14100"/>
          <ac:spMkLst>
            <pc:docMk/>
            <pc:sldMk cId="4066668724" sldId="296"/>
            <ac:spMk id="3" creationId="{230F2D87-8EF1-44EA-0AF9-DE1F6FECA495}"/>
          </ac:spMkLst>
        </pc:spChg>
      </pc:sldChg>
      <pc:sldChg chg="addSp modSp mod">
        <pc:chgData name="Ventura-Medina, Esther" userId="b96a3afe-174c-4852-bfd6-500affa14fe7" providerId="ADAL" clId="{E5BF7948-E21F-4CDE-9011-6AFAD629F6B9}" dt="2026-10-10T15:05:46.420" v="28" actId="1076"/>
        <pc:sldMkLst>
          <pc:docMk/>
          <pc:sldMk cId="3532945064" sldId="297"/>
        </pc:sldMkLst>
        <pc:spChg chg="mod">
          <ac:chgData name="Ventura-Medina, Esther" userId="b96a3afe-174c-4852-bfd6-500affa14fe7" providerId="ADAL" clId="{E5BF7948-E21F-4CDE-9011-6AFAD629F6B9}" dt="2026-10-10T15:05:46.420" v="28" actId="1076"/>
          <ac:spMkLst>
            <pc:docMk/>
            <pc:sldMk cId="3532945064" sldId="297"/>
            <ac:spMk id="3" creationId="{2FAB3D65-AA4A-7DB2-1872-F2B8DC9C9ADB}"/>
          </ac:spMkLst>
        </pc:spChg>
        <pc:spChg chg="add mod">
          <ac:chgData name="Ventura-Medina, Esther" userId="b96a3afe-174c-4852-bfd6-500affa14fe7" providerId="ADAL" clId="{E5BF7948-E21F-4CDE-9011-6AFAD629F6B9}" dt="2026-10-10T15:05:42.162" v="27" actId="1076"/>
          <ac:spMkLst>
            <pc:docMk/>
            <pc:sldMk cId="3532945064" sldId="297"/>
            <ac:spMk id="7" creationId="{E8595D5D-9D19-89FE-B213-F5D40BB273A5}"/>
          </ac:spMkLst>
        </pc:spChg>
      </pc:sldChg>
      <pc:sldChg chg="addSp modSp">
        <pc:chgData name="Ventura-Medina, Esther" userId="b96a3afe-174c-4852-bfd6-500affa14fe7" providerId="ADAL" clId="{E5BF7948-E21F-4CDE-9011-6AFAD629F6B9}" dt="2026-10-10T15:05:36.494" v="25"/>
        <pc:sldMkLst>
          <pc:docMk/>
          <pc:sldMk cId="2444812455" sldId="298"/>
        </pc:sldMkLst>
        <pc:spChg chg="add mod">
          <ac:chgData name="Ventura-Medina, Esther" userId="b96a3afe-174c-4852-bfd6-500affa14fe7" providerId="ADAL" clId="{E5BF7948-E21F-4CDE-9011-6AFAD629F6B9}" dt="2026-10-10T15:05:36.494" v="25"/>
          <ac:spMkLst>
            <pc:docMk/>
            <pc:sldMk cId="2444812455" sldId="298"/>
            <ac:spMk id="3" creationId="{BFE8DF5A-B50C-B5D9-39EB-EAF24818B268}"/>
          </ac:spMkLst>
        </pc:spChg>
      </pc:sldChg>
      <pc:sldChg chg="addSp modSp mod">
        <pc:chgData name="Ventura-Medina, Esther" userId="b96a3afe-174c-4852-bfd6-500affa14fe7" providerId="ADAL" clId="{E5BF7948-E21F-4CDE-9011-6AFAD629F6B9}" dt="2026-10-10T15:06:24.741" v="34" actId="1076"/>
        <pc:sldMkLst>
          <pc:docMk/>
          <pc:sldMk cId="3677799923" sldId="299"/>
        </pc:sldMkLst>
        <pc:spChg chg="mod">
          <ac:chgData name="Ventura-Medina, Esther" userId="b96a3afe-174c-4852-bfd6-500affa14fe7" providerId="ADAL" clId="{E5BF7948-E21F-4CDE-9011-6AFAD629F6B9}" dt="2026-10-10T15:06:24.741" v="34" actId="1076"/>
          <ac:spMkLst>
            <pc:docMk/>
            <pc:sldMk cId="3677799923" sldId="299"/>
            <ac:spMk id="3" creationId="{F660E405-726B-3274-B065-5E5C746DBBC3}"/>
          </ac:spMkLst>
        </pc:spChg>
        <pc:spChg chg="mod">
          <ac:chgData name="Ventura-Medina, Esther" userId="b96a3afe-174c-4852-bfd6-500affa14fe7" providerId="ADAL" clId="{E5BF7948-E21F-4CDE-9011-6AFAD629F6B9}" dt="2026-10-10T15:06:16.973" v="33" actId="404"/>
          <ac:spMkLst>
            <pc:docMk/>
            <pc:sldMk cId="3677799923" sldId="299"/>
            <ac:spMk id="6" creationId="{E737AA8E-E2D3-55B4-923B-C70406A64417}"/>
          </ac:spMkLst>
        </pc:spChg>
        <pc:spChg chg="add mod">
          <ac:chgData name="Ventura-Medina, Esther" userId="b96a3afe-174c-4852-bfd6-500affa14fe7" providerId="ADAL" clId="{E5BF7948-E21F-4CDE-9011-6AFAD629F6B9}" dt="2026-10-10T15:05:59.006" v="32" actId="1076"/>
          <ac:spMkLst>
            <pc:docMk/>
            <pc:sldMk cId="3677799923" sldId="299"/>
            <ac:spMk id="7" creationId="{55FDD0BA-6038-E61F-0C7F-9FCEE7D03F66}"/>
          </ac:spMkLst>
        </pc:spChg>
      </pc:sldChg>
      <pc:sldChg chg="addSp modSp mod">
        <pc:chgData name="Ventura-Medina, Esther" userId="b96a3afe-174c-4852-bfd6-500affa14fe7" providerId="ADAL" clId="{E5BF7948-E21F-4CDE-9011-6AFAD629F6B9}" dt="2026-10-10T15:05:52.416" v="30" actId="1076"/>
        <pc:sldMkLst>
          <pc:docMk/>
          <pc:sldMk cId="2522522111" sldId="300"/>
        </pc:sldMkLst>
        <pc:spChg chg="add mod">
          <ac:chgData name="Ventura-Medina, Esther" userId="b96a3afe-174c-4852-bfd6-500affa14fe7" providerId="ADAL" clId="{E5BF7948-E21F-4CDE-9011-6AFAD629F6B9}" dt="2026-10-10T15:05:52.416" v="30" actId="1076"/>
          <ac:spMkLst>
            <pc:docMk/>
            <pc:sldMk cId="2522522111" sldId="300"/>
            <ac:spMk id="3" creationId="{559A5D59-76DF-37D2-85C2-510DF857AB06}"/>
          </ac:spMkLst>
        </pc:spChg>
      </pc:sldChg>
      <pc:sldChg chg="addSp modSp mod">
        <pc:chgData name="Ventura-Medina, Esther" userId="b96a3afe-174c-4852-bfd6-500affa14fe7" providerId="ADAL" clId="{E5BF7948-E21F-4CDE-9011-6AFAD629F6B9}" dt="2026-10-10T15:06:40.167" v="37" actId="1076"/>
        <pc:sldMkLst>
          <pc:docMk/>
          <pc:sldMk cId="4083010299" sldId="301"/>
        </pc:sldMkLst>
        <pc:spChg chg="mod">
          <ac:chgData name="Ventura-Medina, Esther" userId="b96a3afe-174c-4852-bfd6-500affa14fe7" providerId="ADAL" clId="{E5BF7948-E21F-4CDE-9011-6AFAD629F6B9}" dt="2026-10-10T15:06:36.439" v="35" actId="404"/>
          <ac:spMkLst>
            <pc:docMk/>
            <pc:sldMk cId="4083010299" sldId="301"/>
            <ac:spMk id="6" creationId="{462E7D15-CCE5-E526-2A1A-653725729475}"/>
          </ac:spMkLst>
        </pc:spChg>
        <pc:spChg chg="add mod">
          <ac:chgData name="Ventura-Medina, Esther" userId="b96a3afe-174c-4852-bfd6-500affa14fe7" providerId="ADAL" clId="{E5BF7948-E21F-4CDE-9011-6AFAD629F6B9}" dt="2026-10-10T15:06:40.167" v="37" actId="1076"/>
          <ac:spMkLst>
            <pc:docMk/>
            <pc:sldMk cId="4083010299" sldId="301"/>
            <ac:spMk id="7" creationId="{19DB202C-DA14-DBF7-5389-2BB46D8DA3CA}"/>
          </ac:spMkLst>
        </pc:spChg>
      </pc:sldChg>
      <pc:sldChg chg="addSp modSp">
        <pc:chgData name="Ventura-Medina, Esther" userId="b96a3afe-174c-4852-bfd6-500affa14fe7" providerId="ADAL" clId="{E5BF7948-E21F-4CDE-9011-6AFAD629F6B9}" dt="2026-10-10T15:06:42.355" v="38"/>
        <pc:sldMkLst>
          <pc:docMk/>
          <pc:sldMk cId="2996476604" sldId="302"/>
        </pc:sldMkLst>
        <pc:spChg chg="add mod">
          <ac:chgData name="Ventura-Medina, Esther" userId="b96a3afe-174c-4852-bfd6-500affa14fe7" providerId="ADAL" clId="{E5BF7948-E21F-4CDE-9011-6AFAD629F6B9}" dt="2026-10-10T15:06:42.355" v="38"/>
          <ac:spMkLst>
            <pc:docMk/>
            <pc:sldMk cId="2996476604" sldId="302"/>
            <ac:spMk id="6" creationId="{6D11C6CF-F58A-5C0C-F917-CEE6A561FF0C}"/>
          </ac:spMkLst>
        </pc:spChg>
      </pc:sldChg>
      <pc:sldChg chg="addSp modSp">
        <pc:chgData name="Ventura-Medina, Esther" userId="b96a3afe-174c-4852-bfd6-500affa14fe7" providerId="ADAL" clId="{E5BF7948-E21F-4CDE-9011-6AFAD629F6B9}" dt="2026-10-10T15:06:44.123" v="39"/>
        <pc:sldMkLst>
          <pc:docMk/>
          <pc:sldMk cId="1160941183" sldId="305"/>
        </pc:sldMkLst>
        <pc:spChg chg="add mod">
          <ac:chgData name="Ventura-Medina, Esther" userId="b96a3afe-174c-4852-bfd6-500affa14fe7" providerId="ADAL" clId="{E5BF7948-E21F-4CDE-9011-6AFAD629F6B9}" dt="2026-10-10T15:06:44.123" v="39"/>
          <ac:spMkLst>
            <pc:docMk/>
            <pc:sldMk cId="1160941183" sldId="305"/>
            <ac:spMk id="3" creationId="{3BC62284-B73D-FD94-2FA6-1FAB7186FE7F}"/>
          </ac:spMkLst>
        </pc:spChg>
      </pc:sldChg>
      <pc:sldChg chg="addSp modSp mod">
        <pc:chgData name="Ventura-Medina, Esther" userId="b96a3afe-174c-4852-bfd6-500affa14fe7" providerId="ADAL" clId="{E5BF7948-E21F-4CDE-9011-6AFAD629F6B9}" dt="2026-10-10T15:06:48.655" v="41" actId="1076"/>
        <pc:sldMkLst>
          <pc:docMk/>
          <pc:sldMk cId="2265290755" sldId="307"/>
        </pc:sldMkLst>
        <pc:spChg chg="add mod">
          <ac:chgData name="Ventura-Medina, Esther" userId="b96a3afe-174c-4852-bfd6-500affa14fe7" providerId="ADAL" clId="{E5BF7948-E21F-4CDE-9011-6AFAD629F6B9}" dt="2026-10-10T15:06:48.655" v="41" actId="1076"/>
          <ac:spMkLst>
            <pc:docMk/>
            <pc:sldMk cId="2265290755" sldId="307"/>
            <ac:spMk id="7" creationId="{7202A159-64F9-EAE7-2C89-82A6EE43FB32}"/>
          </ac:spMkLst>
        </pc:spChg>
      </pc:sldChg>
      <pc:sldChg chg="addSp modSp mod">
        <pc:chgData name="Ventura-Medina, Esther" userId="b96a3afe-174c-4852-bfd6-500affa14fe7" providerId="ADAL" clId="{E5BF7948-E21F-4CDE-9011-6AFAD629F6B9}" dt="2026-10-10T15:06:58.143" v="44" actId="1076"/>
        <pc:sldMkLst>
          <pc:docMk/>
          <pc:sldMk cId="3555344838" sldId="308"/>
        </pc:sldMkLst>
        <pc:spChg chg="mod">
          <ac:chgData name="Ventura-Medina, Esther" userId="b96a3afe-174c-4852-bfd6-500affa14fe7" providerId="ADAL" clId="{E5BF7948-E21F-4CDE-9011-6AFAD629F6B9}" dt="2026-10-10T15:06:54.071" v="42" actId="1076"/>
          <ac:spMkLst>
            <pc:docMk/>
            <pc:sldMk cId="3555344838" sldId="308"/>
            <ac:spMk id="7" creationId="{3A9D2CA4-323D-8AD3-F465-4CD127F159B0}"/>
          </ac:spMkLst>
        </pc:spChg>
        <pc:spChg chg="add mod">
          <ac:chgData name="Ventura-Medina, Esther" userId="b96a3afe-174c-4852-bfd6-500affa14fe7" providerId="ADAL" clId="{E5BF7948-E21F-4CDE-9011-6AFAD629F6B9}" dt="2026-10-10T15:06:58.143" v="44" actId="1076"/>
          <ac:spMkLst>
            <pc:docMk/>
            <pc:sldMk cId="3555344838" sldId="308"/>
            <ac:spMk id="8" creationId="{B9411030-6DF3-4732-0F06-D1EEB8DD0AEE}"/>
          </ac:spMkLst>
        </pc:spChg>
      </pc:sldChg>
      <pc:sldChg chg="addSp modSp mod">
        <pc:chgData name="Ventura-Medina, Esther" userId="b96a3afe-174c-4852-bfd6-500affa14fe7" providerId="ADAL" clId="{E5BF7948-E21F-4CDE-9011-6AFAD629F6B9}" dt="2026-10-10T15:07:10.291" v="47" actId="1076"/>
        <pc:sldMkLst>
          <pc:docMk/>
          <pc:sldMk cId="216893010" sldId="309"/>
        </pc:sldMkLst>
        <pc:spChg chg="mod">
          <ac:chgData name="Ventura-Medina, Esther" userId="b96a3afe-174c-4852-bfd6-500affa14fe7" providerId="ADAL" clId="{E5BF7948-E21F-4CDE-9011-6AFAD629F6B9}" dt="2026-10-10T15:07:04.238" v="45" actId="1076"/>
          <ac:spMkLst>
            <pc:docMk/>
            <pc:sldMk cId="216893010" sldId="309"/>
            <ac:spMk id="2" creationId="{DCEB8E3C-F4E4-2347-2C16-733261CF1D23}"/>
          </ac:spMkLst>
        </pc:spChg>
        <pc:spChg chg="add mod">
          <ac:chgData name="Ventura-Medina, Esther" userId="b96a3afe-174c-4852-bfd6-500affa14fe7" providerId="ADAL" clId="{E5BF7948-E21F-4CDE-9011-6AFAD629F6B9}" dt="2026-10-10T15:07:10.291" v="47" actId="1076"/>
          <ac:spMkLst>
            <pc:docMk/>
            <pc:sldMk cId="216893010" sldId="309"/>
            <ac:spMk id="8" creationId="{B6BD8B14-8E72-7112-2174-08BE0CA235F1}"/>
          </ac:spMkLst>
        </pc:spChg>
      </pc:sldChg>
      <pc:sldChg chg="addSp modSp mod">
        <pc:chgData name="Ventura-Medina, Esther" userId="b96a3afe-174c-4852-bfd6-500affa14fe7" providerId="ADAL" clId="{E5BF7948-E21F-4CDE-9011-6AFAD629F6B9}" dt="2026-10-10T15:07:19.934" v="50" actId="1076"/>
        <pc:sldMkLst>
          <pc:docMk/>
          <pc:sldMk cId="3000991131" sldId="310"/>
        </pc:sldMkLst>
        <pc:spChg chg="mod">
          <ac:chgData name="Ventura-Medina, Esther" userId="b96a3afe-174c-4852-bfd6-500affa14fe7" providerId="ADAL" clId="{E5BF7948-E21F-4CDE-9011-6AFAD629F6B9}" dt="2026-10-10T15:07:15.700" v="48" actId="1076"/>
          <ac:spMkLst>
            <pc:docMk/>
            <pc:sldMk cId="3000991131" sldId="310"/>
            <ac:spMk id="2" creationId="{F822D173-BE1D-B737-258B-AAE0449F4C8F}"/>
          </ac:spMkLst>
        </pc:spChg>
        <pc:spChg chg="add mod">
          <ac:chgData name="Ventura-Medina, Esther" userId="b96a3afe-174c-4852-bfd6-500affa14fe7" providerId="ADAL" clId="{E5BF7948-E21F-4CDE-9011-6AFAD629F6B9}" dt="2026-10-10T15:07:19.934" v="50" actId="1076"/>
          <ac:spMkLst>
            <pc:docMk/>
            <pc:sldMk cId="3000991131" sldId="310"/>
            <ac:spMk id="8" creationId="{DED5247F-EF44-839C-48E0-57F2273F2E6B}"/>
          </ac:spMkLst>
        </pc:spChg>
      </pc:sldChg>
      <pc:sldChg chg="addSp modSp mod">
        <pc:chgData name="Ventura-Medina, Esther" userId="b96a3afe-174c-4852-bfd6-500affa14fe7" providerId="ADAL" clId="{E5BF7948-E21F-4CDE-9011-6AFAD629F6B9}" dt="2026-10-10T15:07:53.086" v="59" actId="1076"/>
        <pc:sldMkLst>
          <pc:docMk/>
          <pc:sldMk cId="2414274560" sldId="311"/>
        </pc:sldMkLst>
        <pc:spChg chg="mod">
          <ac:chgData name="Ventura-Medina, Esther" userId="b96a3afe-174c-4852-bfd6-500affa14fe7" providerId="ADAL" clId="{E5BF7948-E21F-4CDE-9011-6AFAD629F6B9}" dt="2026-10-10T15:07:53.086" v="59" actId="1076"/>
          <ac:spMkLst>
            <pc:docMk/>
            <pc:sldMk cId="2414274560" sldId="311"/>
            <ac:spMk id="2" creationId="{CC1CF2A0-F702-E157-97F1-97F6DF37ED77}"/>
          </ac:spMkLst>
        </pc:spChg>
        <pc:spChg chg="add mod">
          <ac:chgData name="Ventura-Medina, Esther" userId="b96a3afe-174c-4852-bfd6-500affa14fe7" providerId="ADAL" clId="{E5BF7948-E21F-4CDE-9011-6AFAD629F6B9}" dt="2026-10-10T15:07:33.099" v="53" actId="1076"/>
          <ac:spMkLst>
            <pc:docMk/>
            <pc:sldMk cId="2414274560" sldId="311"/>
            <ac:spMk id="8" creationId="{ABEB6F7B-5B46-87B6-7DB5-B2112C8843E9}"/>
          </ac:spMkLst>
        </pc:spChg>
        <pc:spChg chg="mod">
          <ac:chgData name="Ventura-Medina, Esther" userId="b96a3afe-174c-4852-bfd6-500affa14fe7" providerId="ADAL" clId="{E5BF7948-E21F-4CDE-9011-6AFAD629F6B9}" dt="2026-10-10T15:07:48.456" v="58" actId="1076"/>
          <ac:spMkLst>
            <pc:docMk/>
            <pc:sldMk cId="2414274560" sldId="311"/>
            <ac:spMk id="9" creationId="{76731A8A-886D-08A0-DAC9-8ED4CAE62B11}"/>
          </ac:spMkLst>
        </pc:spChg>
      </pc:sldChg>
      <pc:sldChg chg="addSp modSp mod">
        <pc:chgData name="Ventura-Medina, Esther" userId="b96a3afe-174c-4852-bfd6-500affa14fe7" providerId="ADAL" clId="{E5BF7948-E21F-4CDE-9011-6AFAD629F6B9}" dt="2026-10-10T15:08:07.072" v="62" actId="1076"/>
        <pc:sldMkLst>
          <pc:docMk/>
          <pc:sldMk cId="2008289745" sldId="312"/>
        </pc:sldMkLst>
        <pc:spChg chg="mod">
          <ac:chgData name="Ventura-Medina, Esther" userId="b96a3afe-174c-4852-bfd6-500affa14fe7" providerId="ADAL" clId="{E5BF7948-E21F-4CDE-9011-6AFAD629F6B9}" dt="2026-10-10T15:08:01.786" v="60" actId="1076"/>
          <ac:spMkLst>
            <pc:docMk/>
            <pc:sldMk cId="2008289745" sldId="312"/>
            <ac:spMk id="2" creationId="{A171AED4-1381-7590-6860-20A0C9B57645}"/>
          </ac:spMkLst>
        </pc:spChg>
        <pc:spChg chg="add mod">
          <ac:chgData name="Ventura-Medina, Esther" userId="b96a3afe-174c-4852-bfd6-500affa14fe7" providerId="ADAL" clId="{E5BF7948-E21F-4CDE-9011-6AFAD629F6B9}" dt="2026-10-10T15:08:07.072" v="62" actId="1076"/>
          <ac:spMkLst>
            <pc:docMk/>
            <pc:sldMk cId="2008289745" sldId="312"/>
            <ac:spMk id="8" creationId="{C26A4B1B-A598-F368-C118-E152A3F1B1A6}"/>
          </ac:spMkLst>
        </pc:spChg>
      </pc:sldChg>
      <pc:sldChg chg="addSp modSp mod">
        <pc:chgData name="Ventura-Medina, Esther" userId="b96a3afe-174c-4852-bfd6-500affa14fe7" providerId="ADAL" clId="{E5BF7948-E21F-4CDE-9011-6AFAD629F6B9}" dt="2026-10-10T15:08:20.237" v="66" actId="14100"/>
        <pc:sldMkLst>
          <pc:docMk/>
          <pc:sldMk cId="51907790" sldId="313"/>
        </pc:sldMkLst>
        <pc:spChg chg="mod">
          <ac:chgData name="Ventura-Medina, Esther" userId="b96a3afe-174c-4852-bfd6-500affa14fe7" providerId="ADAL" clId="{E5BF7948-E21F-4CDE-9011-6AFAD629F6B9}" dt="2026-10-10T15:08:13.324" v="63" actId="1076"/>
          <ac:spMkLst>
            <pc:docMk/>
            <pc:sldMk cId="51907790" sldId="313"/>
            <ac:spMk id="2" creationId="{7C36C785-F42F-0897-3166-13DECDAD396A}"/>
          </ac:spMkLst>
        </pc:spChg>
        <pc:spChg chg="add mod">
          <ac:chgData name="Ventura-Medina, Esther" userId="b96a3afe-174c-4852-bfd6-500affa14fe7" providerId="ADAL" clId="{E5BF7948-E21F-4CDE-9011-6AFAD629F6B9}" dt="2026-10-10T15:08:20.237" v="66" actId="14100"/>
          <ac:spMkLst>
            <pc:docMk/>
            <pc:sldMk cId="51907790" sldId="313"/>
            <ac:spMk id="8" creationId="{6F6C89BA-EDDD-C6D4-4A54-3387F34DC626}"/>
          </ac:spMkLst>
        </pc:spChg>
      </pc:sldChg>
      <pc:sldChg chg="addSp modSp mod">
        <pc:chgData name="Ventura-Medina, Esther" userId="b96a3afe-174c-4852-bfd6-500affa14fe7" providerId="ADAL" clId="{E5BF7948-E21F-4CDE-9011-6AFAD629F6B9}" dt="2026-10-10T15:08:28.802" v="69" actId="1076"/>
        <pc:sldMkLst>
          <pc:docMk/>
          <pc:sldMk cId="3962067263" sldId="314"/>
        </pc:sldMkLst>
        <pc:spChg chg="mod">
          <ac:chgData name="Ventura-Medina, Esther" userId="b96a3afe-174c-4852-bfd6-500affa14fe7" providerId="ADAL" clId="{E5BF7948-E21F-4CDE-9011-6AFAD629F6B9}" dt="2026-10-10T15:08:25.219" v="67" actId="1076"/>
          <ac:spMkLst>
            <pc:docMk/>
            <pc:sldMk cId="3962067263" sldId="314"/>
            <ac:spMk id="2" creationId="{8EDF4FC3-ED91-5999-10B3-DC63A95484CE}"/>
          </ac:spMkLst>
        </pc:spChg>
        <pc:spChg chg="add mod">
          <ac:chgData name="Ventura-Medina, Esther" userId="b96a3afe-174c-4852-bfd6-500affa14fe7" providerId="ADAL" clId="{E5BF7948-E21F-4CDE-9011-6AFAD629F6B9}" dt="2026-10-10T15:08:28.802" v="69" actId="1076"/>
          <ac:spMkLst>
            <pc:docMk/>
            <pc:sldMk cId="3962067263" sldId="314"/>
            <ac:spMk id="7" creationId="{71078625-2237-B12F-FBB9-FF92C874ABC9}"/>
          </ac:spMkLst>
        </pc:spChg>
      </pc:sldChg>
      <pc:sldChg chg="addSp modSp mod">
        <pc:chgData name="Ventura-Medina, Esther" userId="b96a3afe-174c-4852-bfd6-500affa14fe7" providerId="ADAL" clId="{E5BF7948-E21F-4CDE-9011-6AFAD629F6B9}" dt="2026-10-10T15:08:41.706" v="73" actId="1076"/>
        <pc:sldMkLst>
          <pc:docMk/>
          <pc:sldMk cId="978890224" sldId="316"/>
        </pc:sldMkLst>
        <pc:spChg chg="mod">
          <ac:chgData name="Ventura-Medina, Esther" userId="b96a3afe-174c-4852-bfd6-500affa14fe7" providerId="ADAL" clId="{E5BF7948-E21F-4CDE-9011-6AFAD629F6B9}" dt="2026-10-10T15:08:41.706" v="73" actId="1076"/>
          <ac:spMkLst>
            <pc:docMk/>
            <pc:sldMk cId="978890224" sldId="316"/>
            <ac:spMk id="2" creationId="{BC2FB6E6-CE03-D0E6-99BC-D9C7AF2907BE}"/>
          </ac:spMkLst>
        </pc:spChg>
        <pc:spChg chg="add mod">
          <ac:chgData name="Ventura-Medina, Esther" userId="b96a3afe-174c-4852-bfd6-500affa14fe7" providerId="ADAL" clId="{E5BF7948-E21F-4CDE-9011-6AFAD629F6B9}" dt="2026-10-10T15:08:36.910" v="72" actId="1076"/>
          <ac:spMkLst>
            <pc:docMk/>
            <pc:sldMk cId="978890224" sldId="316"/>
            <ac:spMk id="7" creationId="{6C9A7259-30AD-533B-8541-EB2FB652D94D}"/>
          </ac:spMkLst>
        </pc:spChg>
      </pc:sldChg>
      <pc:sldChg chg="addSp modSp">
        <pc:chgData name="Ventura-Medina, Esther" userId="b96a3afe-174c-4852-bfd6-500affa14fe7" providerId="ADAL" clId="{E5BF7948-E21F-4CDE-9011-6AFAD629F6B9}" dt="2026-10-10T15:08:44.166" v="74"/>
        <pc:sldMkLst>
          <pc:docMk/>
          <pc:sldMk cId="2585273531" sldId="317"/>
        </pc:sldMkLst>
        <pc:spChg chg="add mod">
          <ac:chgData name="Ventura-Medina, Esther" userId="b96a3afe-174c-4852-bfd6-500affa14fe7" providerId="ADAL" clId="{E5BF7948-E21F-4CDE-9011-6AFAD629F6B9}" dt="2026-10-10T15:08:44.166" v="74"/>
          <ac:spMkLst>
            <pc:docMk/>
            <pc:sldMk cId="2585273531" sldId="317"/>
            <ac:spMk id="3" creationId="{AE763793-84DB-2F71-7950-703D3BFE46F6}"/>
          </ac:spMkLst>
        </pc:spChg>
      </pc:sldChg>
      <pc:sldChg chg="addSp modSp">
        <pc:chgData name="Ventura-Medina, Esther" userId="b96a3afe-174c-4852-bfd6-500affa14fe7" providerId="ADAL" clId="{E5BF7948-E21F-4CDE-9011-6AFAD629F6B9}" dt="2026-10-10T15:08:46.629" v="75"/>
        <pc:sldMkLst>
          <pc:docMk/>
          <pc:sldMk cId="2253815644" sldId="318"/>
        </pc:sldMkLst>
        <pc:spChg chg="add mod">
          <ac:chgData name="Ventura-Medina, Esther" userId="b96a3afe-174c-4852-bfd6-500affa14fe7" providerId="ADAL" clId="{E5BF7948-E21F-4CDE-9011-6AFAD629F6B9}" dt="2026-10-10T15:08:46.629" v="75"/>
          <ac:spMkLst>
            <pc:docMk/>
            <pc:sldMk cId="2253815644" sldId="318"/>
            <ac:spMk id="3" creationId="{CFA86B4F-2BD7-BA08-09B1-186F5B376FC2}"/>
          </ac:spMkLst>
        </pc:spChg>
      </pc:sldChg>
      <pc:sldChg chg="addSp modSp">
        <pc:chgData name="Ventura-Medina, Esther" userId="b96a3afe-174c-4852-bfd6-500affa14fe7" providerId="ADAL" clId="{E5BF7948-E21F-4CDE-9011-6AFAD629F6B9}" dt="2026-10-10T15:08:48.736" v="76"/>
        <pc:sldMkLst>
          <pc:docMk/>
          <pc:sldMk cId="1395705525" sldId="319"/>
        </pc:sldMkLst>
        <pc:spChg chg="add mod">
          <ac:chgData name="Ventura-Medina, Esther" userId="b96a3afe-174c-4852-bfd6-500affa14fe7" providerId="ADAL" clId="{E5BF7948-E21F-4CDE-9011-6AFAD629F6B9}" dt="2026-10-10T15:08:48.736" v="76"/>
          <ac:spMkLst>
            <pc:docMk/>
            <pc:sldMk cId="1395705525" sldId="319"/>
            <ac:spMk id="7" creationId="{035A1868-95BD-3AD9-4F25-0C063B0D0904}"/>
          </ac:spMkLst>
        </pc:spChg>
      </pc:sldChg>
      <pc:sldChg chg="addSp modSp mod">
        <pc:chgData name="Ventura-Medina, Esther" userId="b96a3afe-174c-4852-bfd6-500affa14fe7" providerId="ADAL" clId="{E5BF7948-E21F-4CDE-9011-6AFAD629F6B9}" dt="2026-10-10T15:08:53.968" v="78" actId="1076"/>
        <pc:sldMkLst>
          <pc:docMk/>
          <pc:sldMk cId="1063143564" sldId="320"/>
        </pc:sldMkLst>
        <pc:spChg chg="add mod">
          <ac:chgData name="Ventura-Medina, Esther" userId="b96a3afe-174c-4852-bfd6-500affa14fe7" providerId="ADAL" clId="{E5BF7948-E21F-4CDE-9011-6AFAD629F6B9}" dt="2026-10-10T15:08:53.968" v="78" actId="1076"/>
          <ac:spMkLst>
            <pc:docMk/>
            <pc:sldMk cId="1063143564" sldId="320"/>
            <ac:spMk id="3" creationId="{1D4C3011-5279-76D3-2981-B3F3A72A59F6}"/>
          </ac:spMkLst>
        </pc:spChg>
      </pc:sldChg>
      <pc:sldChg chg="addSp modSp">
        <pc:chgData name="Ventura-Medina, Esther" userId="b96a3afe-174c-4852-bfd6-500affa14fe7" providerId="ADAL" clId="{E5BF7948-E21F-4CDE-9011-6AFAD629F6B9}" dt="2026-10-10T15:08:55.301" v="79"/>
        <pc:sldMkLst>
          <pc:docMk/>
          <pc:sldMk cId="2028010023" sldId="322"/>
        </pc:sldMkLst>
        <pc:spChg chg="add mod">
          <ac:chgData name="Ventura-Medina, Esther" userId="b96a3afe-174c-4852-bfd6-500affa14fe7" providerId="ADAL" clId="{E5BF7948-E21F-4CDE-9011-6AFAD629F6B9}" dt="2026-10-10T15:08:55.301" v="79"/>
          <ac:spMkLst>
            <pc:docMk/>
            <pc:sldMk cId="2028010023" sldId="322"/>
            <ac:spMk id="3" creationId="{749DA881-22D8-452C-D4A4-62813A67C552}"/>
          </ac:spMkLst>
        </pc:spChg>
      </pc:sldChg>
      <pc:sldChg chg="addSp modSp">
        <pc:chgData name="Ventura-Medina, Esther" userId="b96a3afe-174c-4852-bfd6-500affa14fe7" providerId="ADAL" clId="{E5BF7948-E21F-4CDE-9011-6AFAD629F6B9}" dt="2026-10-10T15:09:02" v="82"/>
        <pc:sldMkLst>
          <pc:docMk/>
          <pc:sldMk cId="564634356" sldId="323"/>
        </pc:sldMkLst>
        <pc:spChg chg="add mod">
          <ac:chgData name="Ventura-Medina, Esther" userId="b96a3afe-174c-4852-bfd6-500affa14fe7" providerId="ADAL" clId="{E5BF7948-E21F-4CDE-9011-6AFAD629F6B9}" dt="2026-10-10T15:09:02" v="82"/>
          <ac:spMkLst>
            <pc:docMk/>
            <pc:sldMk cId="564634356" sldId="323"/>
            <ac:spMk id="3" creationId="{24E1A6D4-8C0E-6BFD-1B81-0C982B9EF1DE}"/>
          </ac:spMkLst>
        </pc:spChg>
      </pc:sldChg>
      <pc:sldChg chg="addSp modSp mod">
        <pc:chgData name="Ventura-Medina, Esther" userId="b96a3afe-174c-4852-bfd6-500affa14fe7" providerId="ADAL" clId="{E5BF7948-E21F-4CDE-9011-6AFAD629F6B9}" dt="2026-10-10T15:08:59.954" v="81" actId="1076"/>
        <pc:sldMkLst>
          <pc:docMk/>
          <pc:sldMk cId="2278007260" sldId="325"/>
        </pc:sldMkLst>
        <pc:spChg chg="add mod">
          <ac:chgData name="Ventura-Medina, Esther" userId="b96a3afe-174c-4852-bfd6-500affa14fe7" providerId="ADAL" clId="{E5BF7948-E21F-4CDE-9011-6AFAD629F6B9}" dt="2026-10-10T15:08:59.954" v="81" actId="1076"/>
          <ac:spMkLst>
            <pc:docMk/>
            <pc:sldMk cId="2278007260" sldId="325"/>
            <ac:spMk id="3" creationId="{D5E895D9-6C2D-8711-5A35-8C402D814E7E}"/>
          </ac:spMkLst>
        </pc:spChg>
      </pc:sldChg>
      <pc:sldChg chg="addSp modSp">
        <pc:chgData name="Ventura-Medina, Esther" userId="b96a3afe-174c-4852-bfd6-500affa14fe7" providerId="ADAL" clId="{E5BF7948-E21F-4CDE-9011-6AFAD629F6B9}" dt="2026-10-10T15:09:04.727" v="83"/>
        <pc:sldMkLst>
          <pc:docMk/>
          <pc:sldMk cId="1384144232" sldId="326"/>
        </pc:sldMkLst>
        <pc:spChg chg="add mod">
          <ac:chgData name="Ventura-Medina, Esther" userId="b96a3afe-174c-4852-bfd6-500affa14fe7" providerId="ADAL" clId="{E5BF7948-E21F-4CDE-9011-6AFAD629F6B9}" dt="2026-10-10T15:09:04.727" v="83"/>
          <ac:spMkLst>
            <pc:docMk/>
            <pc:sldMk cId="1384144232" sldId="326"/>
            <ac:spMk id="6" creationId="{D3C11CBD-D375-6349-A3CA-4D647A923EE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51926C-0C5F-4A9A-BF01-D76BA0396581}" type="datetimeFigureOut">
              <a:rPr lang="nl-BE" smtClean="0"/>
              <a:t>10/10/2026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0B67FA-FB7A-4953-87EF-8AD8F4E50864}" type="slidenum">
              <a:rPr lang="nl-BE" smtClean="0"/>
              <a:t>‹#›</a:t>
            </a:fld>
            <a:endParaRPr lang="nl-BE"/>
          </a:p>
        </p:txBody>
      </p:sp>
    </p:spTree>
    <p:extLst>
      <p:ext uri="{BB962C8B-B14F-4D97-AF65-F5344CB8AC3E}">
        <p14:creationId xmlns:p14="http://schemas.microsoft.com/office/powerpoint/2010/main" val="4175732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These notes were prepared by the In-4-STEM Erasmus+ project. Feel free to use these as a template for your workshop. If you require any additional information on the project please contact carolien.vansoom@kuleuven.be.</a:t>
            </a:r>
          </a:p>
          <a:p>
            <a:endParaRPr lang="nl-BE" dirty="0"/>
          </a:p>
        </p:txBody>
      </p:sp>
      <p:sp>
        <p:nvSpPr>
          <p:cNvPr id="4" name="Slide Number Placeholder 3"/>
          <p:cNvSpPr>
            <a:spLocks noGrp="1"/>
          </p:cNvSpPr>
          <p:nvPr>
            <p:ph type="sldNum" sz="quarter" idx="5"/>
          </p:nvPr>
        </p:nvSpPr>
        <p:spPr/>
        <p:txBody>
          <a:bodyPr/>
          <a:lstStyle/>
          <a:p>
            <a:fld id="{910B67FA-FB7A-4953-87EF-8AD8F4E50864}" type="slidenum">
              <a:rPr lang="nl-BE" smtClean="0"/>
              <a:t>1</a:t>
            </a:fld>
            <a:endParaRPr lang="nl-BE"/>
          </a:p>
        </p:txBody>
      </p:sp>
    </p:spTree>
    <p:extLst>
      <p:ext uri="{BB962C8B-B14F-4D97-AF65-F5344CB8AC3E}">
        <p14:creationId xmlns:p14="http://schemas.microsoft.com/office/powerpoint/2010/main" val="606334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910B67FA-FB7A-4953-87EF-8AD8F4E50864}" type="slidenum">
              <a:rPr lang="nl-BE" smtClean="0"/>
              <a:t>3</a:t>
            </a:fld>
            <a:endParaRPr lang="nl-BE"/>
          </a:p>
        </p:txBody>
      </p:sp>
    </p:spTree>
    <p:extLst>
      <p:ext uri="{BB962C8B-B14F-4D97-AF65-F5344CB8AC3E}">
        <p14:creationId xmlns:p14="http://schemas.microsoft.com/office/powerpoint/2010/main" val="1537747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students to take 5 minutes to discuss amongst themselves these two questions.</a:t>
            </a:r>
          </a:p>
          <a:p>
            <a:r>
              <a:rPr lang="en-GB" dirty="0"/>
              <a:t>The aim is to help them see that other students may have similar challenges. </a:t>
            </a:r>
          </a:p>
        </p:txBody>
      </p:sp>
      <p:sp>
        <p:nvSpPr>
          <p:cNvPr id="4" name="Slide Number Placeholder 3"/>
          <p:cNvSpPr>
            <a:spLocks noGrp="1"/>
          </p:cNvSpPr>
          <p:nvPr>
            <p:ph type="sldNum" sz="quarter" idx="5"/>
          </p:nvPr>
        </p:nvSpPr>
        <p:spPr/>
        <p:txBody>
          <a:bodyPr/>
          <a:lstStyle/>
          <a:p>
            <a:fld id="{910B67FA-FB7A-4953-87EF-8AD8F4E50864}" type="slidenum">
              <a:rPr lang="nl-BE" smtClean="0"/>
              <a:t>4</a:t>
            </a:fld>
            <a:endParaRPr lang="nl-BE"/>
          </a:p>
        </p:txBody>
      </p:sp>
    </p:spTree>
    <p:extLst>
      <p:ext uri="{BB962C8B-B14F-4D97-AF65-F5344CB8AC3E}">
        <p14:creationId xmlns:p14="http://schemas.microsoft.com/office/powerpoint/2010/main" val="3775226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5 minute task where students are asked to write their to do list for the next week.</a:t>
            </a:r>
          </a:p>
          <a:p>
            <a:r>
              <a:rPr lang="en-GB" dirty="0"/>
              <a:t>Due to time constraints, you can give them a handout - template provided.</a:t>
            </a:r>
          </a:p>
          <a:p>
            <a:endParaRPr lang="en-GB" dirty="0"/>
          </a:p>
          <a:p>
            <a:r>
              <a:rPr lang="en-GB" dirty="0"/>
              <a:t>However you can mention other ways in which they can keep to do lists, such as using online apps </a:t>
            </a:r>
          </a:p>
          <a:p>
            <a:pPr marL="171450" indent="-171450" fontAlgn="base">
              <a:buFont typeface="Arial" panose="020B0604020202020204" pitchFamily="34" charset="0"/>
              <a:buChar char="•"/>
            </a:pPr>
            <a:r>
              <a:rPr lang="en-GB" sz="1200" b="0" i="0" kern="1200" dirty="0" err="1">
                <a:solidFill>
                  <a:schemeClr val="tx1"/>
                </a:solidFill>
                <a:effectLst/>
                <a:latin typeface="+mn-lt"/>
                <a:ea typeface="+mn-ea"/>
                <a:cs typeface="+mn-cs"/>
              </a:rPr>
              <a:t>Todoist</a:t>
            </a:r>
            <a:endParaRPr lang="en-GB" sz="1200" b="0" i="0" kern="1200" dirty="0">
              <a:solidFill>
                <a:schemeClr val="tx1"/>
              </a:solidFill>
              <a:effectLst/>
              <a:latin typeface="+mn-lt"/>
              <a:ea typeface="+mn-ea"/>
              <a:cs typeface="+mn-cs"/>
            </a:endParaRP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Notion</a:t>
            </a: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Remember The Milk</a:t>
            </a:r>
          </a:p>
          <a:p>
            <a:pPr marL="171450" indent="-171450" fontAlgn="base">
              <a:buFont typeface="Arial" panose="020B0604020202020204" pitchFamily="34" charset="0"/>
              <a:buChar char="•"/>
            </a:pPr>
            <a:r>
              <a:rPr lang="en-GB" sz="1200" b="0" i="0" kern="1200" dirty="0">
                <a:solidFill>
                  <a:schemeClr val="tx1"/>
                </a:solidFill>
                <a:effectLst/>
                <a:latin typeface="+mn-lt"/>
                <a:ea typeface="+mn-ea"/>
                <a:cs typeface="+mn-cs"/>
              </a:rPr>
              <a:t>Microsoft To Do</a:t>
            </a:r>
          </a:p>
          <a:p>
            <a:r>
              <a:rPr lang="en-GB" dirty="0"/>
              <a:t> </a:t>
            </a:r>
          </a:p>
          <a:p>
            <a:r>
              <a:rPr lang="en-GB" dirty="0"/>
              <a:t>They won’t have time to download it in the session. </a:t>
            </a:r>
          </a:p>
        </p:txBody>
      </p:sp>
      <p:sp>
        <p:nvSpPr>
          <p:cNvPr id="4" name="Slide Number Placeholder 3"/>
          <p:cNvSpPr>
            <a:spLocks noGrp="1"/>
          </p:cNvSpPr>
          <p:nvPr>
            <p:ph type="sldNum" sz="quarter" idx="5"/>
          </p:nvPr>
        </p:nvSpPr>
        <p:spPr/>
        <p:txBody>
          <a:bodyPr/>
          <a:lstStyle/>
          <a:p>
            <a:fld id="{910B67FA-FB7A-4953-87EF-8AD8F4E50864}" type="slidenum">
              <a:rPr lang="nl-BE" smtClean="0"/>
              <a:t>5</a:t>
            </a:fld>
            <a:endParaRPr lang="nl-BE"/>
          </a:p>
        </p:txBody>
      </p:sp>
    </p:spTree>
    <p:extLst>
      <p:ext uri="{BB962C8B-B14F-4D97-AF65-F5344CB8AC3E}">
        <p14:creationId xmlns:p14="http://schemas.microsoft.com/office/powerpoint/2010/main" val="2461626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19E62-05DC-8E2D-0F25-77280AAD8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A4643-2B11-4A82-0AA3-904D9F3BE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56604-D8AA-72BD-76CF-028A833B2C47}"/>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Use the notes below to explain Time Blocking:</a:t>
            </a:r>
          </a:p>
          <a:p>
            <a:r>
              <a:rPr lang="en-GB" sz="1200" b="1" i="1" kern="1200" dirty="0">
                <a:solidFill>
                  <a:schemeClr val="tx1"/>
                </a:solidFill>
                <a:effectLst/>
                <a:latin typeface="+mn-lt"/>
                <a:ea typeface="+mn-ea"/>
                <a:cs typeface="+mn-cs"/>
              </a:rPr>
              <a:t>These were taken from: https://unireadytoolkit.com.au/study-smart/</a:t>
            </a:r>
          </a:p>
          <a:p>
            <a:r>
              <a:rPr lang="en-GB" sz="1200" b="1" i="1" kern="1200" dirty="0">
                <a:solidFill>
                  <a:schemeClr val="tx1"/>
                </a:solidFill>
                <a:effectLst/>
                <a:latin typeface="+mn-lt"/>
                <a:ea typeface="+mn-ea"/>
                <a:cs typeface="+mn-cs"/>
              </a:rPr>
              <a:t>Which also has useful resources. </a:t>
            </a:r>
          </a:p>
          <a:p>
            <a:endParaRPr lang="en-GB" sz="1200" b="1" i="1"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What is time blocking?</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Time blocking means blocking out time across the week for the things you know you need to spend time on.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The pros</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helps to focus on one thing at a time, which makes you more productive and feel less overwhelmed.</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helps with procrastination – no more putting that assessment off!</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ensures important tasks are given the time they deserve (in other words, a great way to prioritise)</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How does it work?</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Start with the non-negotiables:</a:t>
            </a:r>
            <a:r>
              <a:rPr lang="en-GB" sz="1200" i="1" kern="1200" dirty="0">
                <a:solidFill>
                  <a:schemeClr val="tx1"/>
                </a:solidFill>
                <a:effectLst/>
                <a:latin typeface="+mn-lt"/>
                <a:ea typeface="+mn-ea"/>
                <a:cs typeface="+mn-cs"/>
              </a:rPr>
              <a:t> Each week starts with a schedule with your weekly commitments mapped out, like classes, work and family dinners. Add in anything you’ve already got planned for the week, like movies with friends on Tuesday night.</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Deadlines and priorities:</a:t>
            </a:r>
            <a:r>
              <a:rPr lang="en-GB" sz="1200" i="1" kern="1200" dirty="0">
                <a:solidFill>
                  <a:schemeClr val="tx1"/>
                </a:solidFill>
                <a:effectLst/>
                <a:latin typeface="+mn-lt"/>
                <a:ea typeface="+mn-ea"/>
                <a:cs typeface="+mn-cs"/>
              </a:rPr>
              <a:t> Add in any </a:t>
            </a:r>
            <a:r>
              <a:rPr lang="en-GB" sz="1200" i="1" kern="1200" dirty="0" err="1">
                <a:solidFill>
                  <a:schemeClr val="tx1"/>
                </a:solidFill>
                <a:effectLst/>
                <a:latin typeface="+mn-lt"/>
                <a:ea typeface="+mn-ea"/>
                <a:cs typeface="+mn-cs"/>
              </a:rPr>
              <a:t>uni</a:t>
            </a:r>
            <a:r>
              <a:rPr lang="en-GB" sz="1200" i="1" kern="1200" dirty="0">
                <a:solidFill>
                  <a:schemeClr val="tx1"/>
                </a:solidFill>
                <a:effectLst/>
                <a:latin typeface="+mn-lt"/>
                <a:ea typeface="+mn-ea"/>
                <a:cs typeface="+mn-cs"/>
              </a:rPr>
              <a:t> deadlines you have for the week and what </a:t>
            </a:r>
            <a:r>
              <a:rPr lang="en-GB" sz="1200" i="1" kern="1200" dirty="0" err="1">
                <a:solidFill>
                  <a:schemeClr val="tx1"/>
                </a:solidFill>
                <a:effectLst/>
                <a:latin typeface="+mn-lt"/>
                <a:ea typeface="+mn-ea"/>
                <a:cs typeface="+mn-cs"/>
              </a:rPr>
              <a:t>uni</a:t>
            </a:r>
            <a:r>
              <a:rPr lang="en-GB" sz="1200" i="1" kern="1200" dirty="0">
                <a:solidFill>
                  <a:schemeClr val="tx1"/>
                </a:solidFill>
                <a:effectLst/>
                <a:latin typeface="+mn-lt"/>
                <a:ea typeface="+mn-ea"/>
                <a:cs typeface="+mn-cs"/>
              </a:rPr>
              <a:t> work you need to get done (e.g. Finish draft intro for PSYC1001 report, Submit CHEM1101 quiz by Friday midnight)</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Block time:</a:t>
            </a:r>
            <a:r>
              <a:rPr lang="en-GB" sz="1200" i="1" kern="1200" dirty="0">
                <a:solidFill>
                  <a:schemeClr val="tx1"/>
                </a:solidFill>
                <a:effectLst/>
                <a:latin typeface="+mn-lt"/>
                <a:ea typeface="+mn-ea"/>
                <a:cs typeface="+mn-cs"/>
              </a:rPr>
              <a:t> With your deadlines and priorities in mind, block out the time you have available for study for specific tasks (</a:t>
            </a:r>
            <a:r>
              <a:rPr lang="en-GB" sz="1200" i="1" kern="1200" dirty="0" err="1">
                <a:solidFill>
                  <a:schemeClr val="tx1"/>
                </a:solidFill>
                <a:effectLst/>
                <a:latin typeface="+mn-lt"/>
                <a:ea typeface="+mn-ea"/>
                <a:cs typeface="+mn-cs"/>
              </a:rPr>
              <a:t>eg</a:t>
            </a:r>
            <a:r>
              <a:rPr lang="en-GB" sz="1200" i="1" kern="1200" dirty="0">
                <a:solidFill>
                  <a:schemeClr val="tx1"/>
                </a:solidFill>
                <a:effectLst/>
                <a:latin typeface="+mn-lt"/>
                <a:ea typeface="+mn-ea"/>
                <a:cs typeface="+mn-cs"/>
              </a:rPr>
              <a:t> Readings for </a:t>
            </a:r>
            <a:r>
              <a:rPr lang="en-GB" sz="1200" b="1" i="1" kern="1200" dirty="0">
                <a:solidFill>
                  <a:schemeClr val="tx1"/>
                </a:solidFill>
                <a:effectLst/>
                <a:latin typeface="+mn-lt"/>
                <a:ea typeface="+mn-ea"/>
                <a:cs typeface="+mn-cs"/>
              </a:rPr>
              <a:t>LAWS</a:t>
            </a:r>
            <a:r>
              <a:rPr lang="en-GB" sz="1200" i="1" kern="1200" dirty="0">
                <a:solidFill>
                  <a:schemeClr val="tx1"/>
                </a:solidFill>
                <a:effectLst/>
                <a:latin typeface="+mn-lt"/>
                <a:ea typeface="+mn-ea"/>
                <a:cs typeface="+mn-cs"/>
              </a:rPr>
              <a:t>1203, Working on the draft intro for PSYC1001 report). Time blocks can be short or long, depending on the task.</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Minimise distractions:</a:t>
            </a:r>
            <a:r>
              <a:rPr lang="en-GB" sz="1200" i="1" kern="1200" dirty="0">
                <a:solidFill>
                  <a:schemeClr val="tx1"/>
                </a:solidFill>
                <a:effectLst/>
                <a:latin typeface="+mn-lt"/>
                <a:ea typeface="+mn-ea"/>
                <a:cs typeface="+mn-cs"/>
              </a:rPr>
              <a:t> During each time block, focus just on the designated task. Minimise distractions and interruptions as much as possible.</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Transition time:</a:t>
            </a:r>
            <a:r>
              <a:rPr lang="en-GB" sz="1200" i="1" kern="1200" dirty="0">
                <a:solidFill>
                  <a:schemeClr val="tx1"/>
                </a:solidFill>
                <a:effectLst/>
                <a:latin typeface="+mn-lt"/>
                <a:ea typeface="+mn-ea"/>
                <a:cs typeface="+mn-cs"/>
              </a:rPr>
              <a:t> Allow for short breaks or transition periods between time blocks to rest, refocus, or switch gears if necessary.</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Mix it up:</a:t>
            </a:r>
            <a:r>
              <a:rPr lang="en-GB" sz="1200" i="1" kern="1200" dirty="0">
                <a:solidFill>
                  <a:schemeClr val="tx1"/>
                </a:solidFill>
                <a:effectLst/>
                <a:latin typeface="+mn-lt"/>
                <a:ea typeface="+mn-ea"/>
                <a:cs typeface="+mn-cs"/>
              </a:rPr>
              <a:t> While time blocking provides structure, you need flexibility too. Unplanned responsibilities will come up that you’ll need to prioritise and sometimes you won’t be in the right headspace for what you’ve planned.</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Build in breaks:</a:t>
            </a:r>
            <a:r>
              <a:rPr lang="en-GB" sz="1200" i="1" kern="1200" dirty="0">
                <a:solidFill>
                  <a:schemeClr val="tx1"/>
                </a:solidFill>
                <a:effectLst/>
                <a:latin typeface="+mn-lt"/>
                <a:ea typeface="+mn-ea"/>
                <a:cs typeface="+mn-cs"/>
              </a:rPr>
              <a:t> Be realistic. We all need proper breaks when we are studying. Go for a walk, eat something, watch one episode.</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Reflect:</a:t>
            </a:r>
            <a:r>
              <a:rPr lang="en-GB" sz="1200" i="1" kern="1200" dirty="0">
                <a:solidFill>
                  <a:schemeClr val="tx1"/>
                </a:solidFill>
                <a:effectLst/>
                <a:latin typeface="+mn-lt"/>
                <a:ea typeface="+mn-ea"/>
                <a:cs typeface="+mn-cs"/>
              </a:rPr>
              <a:t> At the end of the day or week, review how well you adhered to your time blocks and adjust your scheduling and priorities if needed for future planning.</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C40F66E0-119A-4DE7-DB86-D09037B3BBA1}"/>
              </a:ext>
            </a:extLst>
          </p:cNvPr>
          <p:cNvSpPr>
            <a:spLocks noGrp="1"/>
          </p:cNvSpPr>
          <p:nvPr>
            <p:ph type="sldNum" sz="quarter" idx="5"/>
          </p:nvPr>
        </p:nvSpPr>
        <p:spPr/>
        <p:txBody>
          <a:bodyPr/>
          <a:lstStyle/>
          <a:p>
            <a:fld id="{910B67FA-FB7A-4953-87EF-8AD8F4E50864}" type="slidenum">
              <a:rPr lang="nl-BE" smtClean="0"/>
              <a:t>6</a:t>
            </a:fld>
            <a:endParaRPr lang="nl-BE"/>
          </a:p>
        </p:txBody>
      </p:sp>
    </p:spTree>
    <p:extLst>
      <p:ext uri="{BB962C8B-B14F-4D97-AF65-F5344CB8AC3E}">
        <p14:creationId xmlns:p14="http://schemas.microsoft.com/office/powerpoint/2010/main" val="2462737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496F8-8B99-F918-93D7-D06A8DDB8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19546-6D35-FFD6-1FA5-FAF18C064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6EB21-8F91-CE26-4D1C-92089460656B}"/>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Use the notes below to explain Time Blocking:</a:t>
            </a:r>
          </a:p>
          <a:p>
            <a:r>
              <a:rPr lang="en-GB" sz="1200" b="1" i="1" kern="1200" dirty="0">
                <a:solidFill>
                  <a:schemeClr val="tx1"/>
                </a:solidFill>
                <a:effectLst/>
                <a:latin typeface="+mn-lt"/>
                <a:ea typeface="+mn-ea"/>
                <a:cs typeface="+mn-cs"/>
              </a:rPr>
              <a:t>These were taken from: https://unireadytoolkit.com.au/study-smart/</a:t>
            </a:r>
          </a:p>
          <a:p>
            <a:r>
              <a:rPr lang="en-GB" sz="1200" b="1" i="1" kern="1200" dirty="0">
                <a:solidFill>
                  <a:schemeClr val="tx1"/>
                </a:solidFill>
                <a:effectLst/>
                <a:latin typeface="+mn-lt"/>
                <a:ea typeface="+mn-ea"/>
                <a:cs typeface="+mn-cs"/>
              </a:rPr>
              <a:t>Which also has useful resources. </a:t>
            </a:r>
          </a:p>
          <a:p>
            <a:endParaRPr lang="en-GB" sz="1200" b="1" i="1"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What is time blocking?</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Time blocking means blocking out time across the week for the things you know you need to spend time on. </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The pros</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helps to focus on one thing at a time, which makes you more productive and feel less overwhelmed.</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helps with procrastination – no more putting that assessment off!</a:t>
            </a:r>
            <a:endParaRPr lang="en-GB" sz="1200" kern="1200" dirty="0">
              <a:solidFill>
                <a:schemeClr val="tx1"/>
              </a:solidFill>
              <a:effectLst/>
              <a:latin typeface="+mn-lt"/>
              <a:ea typeface="+mn-ea"/>
              <a:cs typeface="+mn-cs"/>
            </a:endParaRPr>
          </a:p>
          <a:p>
            <a:pPr lvl="0"/>
            <a:r>
              <a:rPr lang="en-GB" sz="1200" i="1" kern="1200" dirty="0">
                <a:solidFill>
                  <a:schemeClr val="tx1"/>
                </a:solidFill>
                <a:effectLst/>
                <a:latin typeface="+mn-lt"/>
                <a:ea typeface="+mn-ea"/>
                <a:cs typeface="+mn-cs"/>
              </a:rPr>
              <a:t>It ensures important tasks are given the time they deserve (in other words, a great way to prioritise)</a:t>
            </a:r>
            <a:endParaRPr lang="en-GB" sz="1200"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How does it work?</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Start with the non-negotiables:</a:t>
            </a:r>
            <a:r>
              <a:rPr lang="en-GB" sz="1200" i="1" kern="1200" dirty="0">
                <a:solidFill>
                  <a:schemeClr val="tx1"/>
                </a:solidFill>
                <a:effectLst/>
                <a:latin typeface="+mn-lt"/>
                <a:ea typeface="+mn-ea"/>
                <a:cs typeface="+mn-cs"/>
              </a:rPr>
              <a:t> Each week starts with a schedule with your weekly commitments mapped out, like classes, work and family dinners. Add in anything you’ve already got planned for the week, like movies with friends on Tuesday night.</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Deadlines and priorities:</a:t>
            </a:r>
            <a:r>
              <a:rPr lang="en-GB" sz="1200" i="1" kern="1200" dirty="0">
                <a:solidFill>
                  <a:schemeClr val="tx1"/>
                </a:solidFill>
                <a:effectLst/>
                <a:latin typeface="+mn-lt"/>
                <a:ea typeface="+mn-ea"/>
                <a:cs typeface="+mn-cs"/>
              </a:rPr>
              <a:t> Add in any </a:t>
            </a:r>
            <a:r>
              <a:rPr lang="en-GB" sz="1200" i="1" kern="1200" dirty="0" err="1">
                <a:solidFill>
                  <a:schemeClr val="tx1"/>
                </a:solidFill>
                <a:effectLst/>
                <a:latin typeface="+mn-lt"/>
                <a:ea typeface="+mn-ea"/>
                <a:cs typeface="+mn-cs"/>
              </a:rPr>
              <a:t>uni</a:t>
            </a:r>
            <a:r>
              <a:rPr lang="en-GB" sz="1200" i="1" kern="1200" dirty="0">
                <a:solidFill>
                  <a:schemeClr val="tx1"/>
                </a:solidFill>
                <a:effectLst/>
                <a:latin typeface="+mn-lt"/>
                <a:ea typeface="+mn-ea"/>
                <a:cs typeface="+mn-cs"/>
              </a:rPr>
              <a:t> deadlines you have for the week and what </a:t>
            </a:r>
            <a:r>
              <a:rPr lang="en-GB" sz="1200" i="1" kern="1200" dirty="0" err="1">
                <a:solidFill>
                  <a:schemeClr val="tx1"/>
                </a:solidFill>
                <a:effectLst/>
                <a:latin typeface="+mn-lt"/>
                <a:ea typeface="+mn-ea"/>
                <a:cs typeface="+mn-cs"/>
              </a:rPr>
              <a:t>uni</a:t>
            </a:r>
            <a:r>
              <a:rPr lang="en-GB" sz="1200" i="1" kern="1200" dirty="0">
                <a:solidFill>
                  <a:schemeClr val="tx1"/>
                </a:solidFill>
                <a:effectLst/>
                <a:latin typeface="+mn-lt"/>
                <a:ea typeface="+mn-ea"/>
                <a:cs typeface="+mn-cs"/>
              </a:rPr>
              <a:t> work you need to get done (e.g. Finish draft intro for PSYC1001 report, Submit CHEM1101 quiz by Friday midnight)</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Block time:</a:t>
            </a:r>
            <a:r>
              <a:rPr lang="en-GB" sz="1200" i="1" kern="1200" dirty="0">
                <a:solidFill>
                  <a:schemeClr val="tx1"/>
                </a:solidFill>
                <a:effectLst/>
                <a:latin typeface="+mn-lt"/>
                <a:ea typeface="+mn-ea"/>
                <a:cs typeface="+mn-cs"/>
              </a:rPr>
              <a:t> With your deadlines and priorities in mind, block out the time you have available for study for specific tasks (</a:t>
            </a:r>
            <a:r>
              <a:rPr lang="en-GB" sz="1200" i="1" kern="1200" dirty="0" err="1">
                <a:solidFill>
                  <a:schemeClr val="tx1"/>
                </a:solidFill>
                <a:effectLst/>
                <a:latin typeface="+mn-lt"/>
                <a:ea typeface="+mn-ea"/>
                <a:cs typeface="+mn-cs"/>
              </a:rPr>
              <a:t>eg</a:t>
            </a:r>
            <a:r>
              <a:rPr lang="en-GB" sz="1200" i="1" kern="1200" dirty="0">
                <a:solidFill>
                  <a:schemeClr val="tx1"/>
                </a:solidFill>
                <a:effectLst/>
                <a:latin typeface="+mn-lt"/>
                <a:ea typeface="+mn-ea"/>
                <a:cs typeface="+mn-cs"/>
              </a:rPr>
              <a:t> Readings for </a:t>
            </a:r>
            <a:r>
              <a:rPr lang="en-GB" sz="1200" b="1" i="1" kern="1200" dirty="0">
                <a:solidFill>
                  <a:schemeClr val="tx1"/>
                </a:solidFill>
                <a:effectLst/>
                <a:latin typeface="+mn-lt"/>
                <a:ea typeface="+mn-ea"/>
                <a:cs typeface="+mn-cs"/>
              </a:rPr>
              <a:t>LAWS</a:t>
            </a:r>
            <a:r>
              <a:rPr lang="en-GB" sz="1200" i="1" kern="1200" dirty="0">
                <a:solidFill>
                  <a:schemeClr val="tx1"/>
                </a:solidFill>
                <a:effectLst/>
                <a:latin typeface="+mn-lt"/>
                <a:ea typeface="+mn-ea"/>
                <a:cs typeface="+mn-cs"/>
              </a:rPr>
              <a:t>1203, Working on the draft intro for PSYC1001 report). Time blocks can be short or long, depending on the task.</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Minimise distractions:</a:t>
            </a:r>
            <a:r>
              <a:rPr lang="en-GB" sz="1200" i="1" kern="1200" dirty="0">
                <a:solidFill>
                  <a:schemeClr val="tx1"/>
                </a:solidFill>
                <a:effectLst/>
                <a:latin typeface="+mn-lt"/>
                <a:ea typeface="+mn-ea"/>
                <a:cs typeface="+mn-cs"/>
              </a:rPr>
              <a:t> During each time block, focus just on the designated task. Minimise distractions and interruptions as much as possible.</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Transition time:</a:t>
            </a:r>
            <a:r>
              <a:rPr lang="en-GB" sz="1200" i="1" kern="1200" dirty="0">
                <a:solidFill>
                  <a:schemeClr val="tx1"/>
                </a:solidFill>
                <a:effectLst/>
                <a:latin typeface="+mn-lt"/>
                <a:ea typeface="+mn-ea"/>
                <a:cs typeface="+mn-cs"/>
              </a:rPr>
              <a:t> Allow for short breaks or transition periods between time blocks to rest, refocus, or switch gears if necessary.</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Mix it up:</a:t>
            </a:r>
            <a:r>
              <a:rPr lang="en-GB" sz="1200" i="1" kern="1200" dirty="0">
                <a:solidFill>
                  <a:schemeClr val="tx1"/>
                </a:solidFill>
                <a:effectLst/>
                <a:latin typeface="+mn-lt"/>
                <a:ea typeface="+mn-ea"/>
                <a:cs typeface="+mn-cs"/>
              </a:rPr>
              <a:t> While time blocking provides structure, you need flexibility too. Unplanned responsibilities will come up that you’ll need to prioritise and sometimes you won’t be in the right headspace for what you’ve planned.</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Build in breaks:</a:t>
            </a:r>
            <a:r>
              <a:rPr lang="en-GB" sz="1200" i="1" kern="1200" dirty="0">
                <a:solidFill>
                  <a:schemeClr val="tx1"/>
                </a:solidFill>
                <a:effectLst/>
                <a:latin typeface="+mn-lt"/>
                <a:ea typeface="+mn-ea"/>
                <a:cs typeface="+mn-cs"/>
              </a:rPr>
              <a:t> Be realistic. We all need proper breaks when we are studying. Go for a walk, eat something, watch one episode.</a:t>
            </a:r>
            <a:endParaRPr lang="en-GB" sz="1200" kern="1200" dirty="0">
              <a:solidFill>
                <a:schemeClr val="tx1"/>
              </a:solidFill>
              <a:effectLst/>
              <a:latin typeface="+mn-lt"/>
              <a:ea typeface="+mn-ea"/>
              <a:cs typeface="+mn-cs"/>
            </a:endParaRPr>
          </a:p>
          <a:p>
            <a:pPr lvl="0"/>
            <a:r>
              <a:rPr lang="en-GB" sz="1200" b="1" i="1" kern="1200" dirty="0">
                <a:solidFill>
                  <a:schemeClr val="tx1"/>
                </a:solidFill>
                <a:effectLst/>
                <a:latin typeface="+mn-lt"/>
                <a:ea typeface="+mn-ea"/>
                <a:cs typeface="+mn-cs"/>
              </a:rPr>
              <a:t>Reflect:</a:t>
            </a:r>
            <a:r>
              <a:rPr lang="en-GB" sz="1200" i="1" kern="1200" dirty="0">
                <a:solidFill>
                  <a:schemeClr val="tx1"/>
                </a:solidFill>
                <a:effectLst/>
                <a:latin typeface="+mn-lt"/>
                <a:ea typeface="+mn-ea"/>
                <a:cs typeface="+mn-cs"/>
              </a:rPr>
              <a:t> At the end of the day or week, review how well you adhered to your time blocks and adjust your scheduling and priorities if needed for future planning.</a:t>
            </a: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FA51CB26-9F99-1299-859F-6FBE893B7914}"/>
              </a:ext>
            </a:extLst>
          </p:cNvPr>
          <p:cNvSpPr>
            <a:spLocks noGrp="1"/>
          </p:cNvSpPr>
          <p:nvPr>
            <p:ph type="sldNum" sz="quarter" idx="5"/>
          </p:nvPr>
        </p:nvSpPr>
        <p:spPr/>
        <p:txBody>
          <a:bodyPr/>
          <a:lstStyle/>
          <a:p>
            <a:fld id="{910B67FA-FB7A-4953-87EF-8AD8F4E50864}" type="slidenum">
              <a:rPr lang="nl-BE" smtClean="0"/>
              <a:t>7</a:t>
            </a:fld>
            <a:endParaRPr lang="nl-BE"/>
          </a:p>
        </p:txBody>
      </p:sp>
    </p:spTree>
    <p:extLst>
      <p:ext uri="{BB962C8B-B14F-4D97-AF65-F5344CB8AC3E}">
        <p14:creationId xmlns:p14="http://schemas.microsoft.com/office/powerpoint/2010/main" val="364632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71235-A9CA-D331-327D-571C6D03E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006E6-CD62-B55C-E736-F767AB91A6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BD188-4443-A6F7-6907-028F5685CB10}"/>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If helpful, you can show them this slide to show what it looks like before rets the students to use the templates to put in their to do list and do the time blocking task</a:t>
            </a:r>
          </a:p>
          <a:p>
            <a:endParaRPr lang="en-GB" dirty="0"/>
          </a:p>
        </p:txBody>
      </p:sp>
      <p:sp>
        <p:nvSpPr>
          <p:cNvPr id="4" name="Slide Number Placeholder 3">
            <a:extLst>
              <a:ext uri="{FF2B5EF4-FFF2-40B4-BE49-F238E27FC236}">
                <a16:creationId xmlns:a16="http://schemas.microsoft.com/office/drawing/2014/main" id="{BEDE3108-86DA-124D-4EE5-515B351FD339}"/>
              </a:ext>
            </a:extLst>
          </p:cNvPr>
          <p:cNvSpPr>
            <a:spLocks noGrp="1"/>
          </p:cNvSpPr>
          <p:nvPr>
            <p:ph type="sldNum" sz="quarter" idx="5"/>
          </p:nvPr>
        </p:nvSpPr>
        <p:spPr/>
        <p:txBody>
          <a:bodyPr/>
          <a:lstStyle/>
          <a:p>
            <a:fld id="{910B67FA-FB7A-4953-87EF-8AD8F4E50864}" type="slidenum">
              <a:rPr lang="nl-BE" smtClean="0"/>
              <a:t>8</a:t>
            </a:fld>
            <a:endParaRPr lang="nl-BE"/>
          </a:p>
        </p:txBody>
      </p:sp>
    </p:spTree>
    <p:extLst>
      <p:ext uri="{BB962C8B-B14F-4D97-AF65-F5344CB8AC3E}">
        <p14:creationId xmlns:p14="http://schemas.microsoft.com/office/powerpoint/2010/main" val="169247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821A9-681F-C739-5626-54C0F8663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6B876-FF32-F961-C484-DC83E30E77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20F981-4CA8-0261-A18A-A3BE84BFB4CA}"/>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As the students to use the templates to put in their to do list and do the time blocking task</a:t>
            </a:r>
          </a:p>
          <a:p>
            <a:endParaRPr lang="en-GB" dirty="0"/>
          </a:p>
        </p:txBody>
      </p:sp>
      <p:sp>
        <p:nvSpPr>
          <p:cNvPr id="4" name="Slide Number Placeholder 3">
            <a:extLst>
              <a:ext uri="{FF2B5EF4-FFF2-40B4-BE49-F238E27FC236}">
                <a16:creationId xmlns:a16="http://schemas.microsoft.com/office/drawing/2014/main" id="{0362561B-F9F5-1630-0EC8-FBB1CD994A63}"/>
              </a:ext>
            </a:extLst>
          </p:cNvPr>
          <p:cNvSpPr>
            <a:spLocks noGrp="1"/>
          </p:cNvSpPr>
          <p:nvPr>
            <p:ph type="sldNum" sz="quarter" idx="5"/>
          </p:nvPr>
        </p:nvSpPr>
        <p:spPr/>
        <p:txBody>
          <a:bodyPr/>
          <a:lstStyle/>
          <a:p>
            <a:fld id="{910B67FA-FB7A-4953-87EF-8AD8F4E50864}" type="slidenum">
              <a:rPr lang="nl-BE" smtClean="0"/>
              <a:t>9</a:t>
            </a:fld>
            <a:endParaRPr lang="nl-BE"/>
          </a:p>
        </p:txBody>
      </p:sp>
    </p:spTree>
    <p:extLst>
      <p:ext uri="{BB962C8B-B14F-4D97-AF65-F5344CB8AC3E}">
        <p14:creationId xmlns:p14="http://schemas.microsoft.com/office/powerpoint/2010/main" val="45344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2A56F-8C95-D1B1-0D63-CCDCB2A49A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B5926-8673-8002-B864-5DAE393A9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00427-FD2F-D170-4B83-FAB72AC90456}"/>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You can either explain the Pomodoro technique yourself or break it up using a video = there are some examples on the slide, but you may be able to find more on You Tube. </a:t>
            </a:r>
          </a:p>
          <a:p>
            <a:endParaRPr lang="en-GB" sz="1200" b="1" i="1"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3D0C760C-83E0-2B49-364E-64925877DF62}"/>
              </a:ext>
            </a:extLst>
          </p:cNvPr>
          <p:cNvSpPr>
            <a:spLocks noGrp="1"/>
          </p:cNvSpPr>
          <p:nvPr>
            <p:ph type="sldNum" sz="quarter" idx="5"/>
          </p:nvPr>
        </p:nvSpPr>
        <p:spPr/>
        <p:txBody>
          <a:bodyPr/>
          <a:lstStyle/>
          <a:p>
            <a:fld id="{910B67FA-FB7A-4953-87EF-8AD8F4E50864}" type="slidenum">
              <a:rPr lang="nl-BE" smtClean="0"/>
              <a:t>10</a:t>
            </a:fld>
            <a:endParaRPr lang="nl-BE"/>
          </a:p>
        </p:txBody>
      </p:sp>
    </p:spTree>
    <p:extLst>
      <p:ext uri="{BB962C8B-B14F-4D97-AF65-F5344CB8AC3E}">
        <p14:creationId xmlns:p14="http://schemas.microsoft.com/office/powerpoint/2010/main" val="1303992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2A4BB-C318-CF7E-B6A0-1232173EE9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4894CB-1782-E5B2-76BD-8CFF4AAC7C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6F7A4-0D3C-07E3-832C-C7FB4370D65E}"/>
              </a:ext>
            </a:extLst>
          </p:cNvPr>
          <p:cNvSpPr>
            <a:spLocks noGrp="1"/>
          </p:cNvSpPr>
          <p:nvPr>
            <p:ph type="body" idx="1"/>
          </p:nvPr>
        </p:nvSpPr>
        <p:spPr/>
        <p:txBody>
          <a:bodyPr/>
          <a:lstStyle/>
          <a:p>
            <a:r>
              <a:rPr lang="en-GB" sz="1200" b="1" i="1" kern="1200" dirty="0">
                <a:solidFill>
                  <a:schemeClr val="tx1"/>
                </a:solidFill>
                <a:effectLst/>
                <a:latin typeface="+mn-lt"/>
                <a:ea typeface="+mn-ea"/>
                <a:cs typeface="+mn-cs"/>
              </a:rPr>
              <a:t>You can either explain the Pomodoro technique yourself or break it up using a video = there are some examples on the slide, but you may be able to find more on You Tube. </a:t>
            </a:r>
          </a:p>
          <a:p>
            <a:endParaRPr lang="en-GB" sz="1200" b="1" i="1"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7669859F-C751-6F5D-51CE-85DE60F9A7D5}"/>
              </a:ext>
            </a:extLst>
          </p:cNvPr>
          <p:cNvSpPr>
            <a:spLocks noGrp="1"/>
          </p:cNvSpPr>
          <p:nvPr>
            <p:ph type="sldNum" sz="quarter" idx="5"/>
          </p:nvPr>
        </p:nvSpPr>
        <p:spPr/>
        <p:txBody>
          <a:bodyPr/>
          <a:lstStyle/>
          <a:p>
            <a:fld id="{910B67FA-FB7A-4953-87EF-8AD8F4E50864}" type="slidenum">
              <a:rPr lang="nl-BE" smtClean="0"/>
              <a:t>11</a:t>
            </a:fld>
            <a:endParaRPr lang="nl-BE"/>
          </a:p>
        </p:txBody>
      </p:sp>
    </p:spTree>
    <p:extLst>
      <p:ext uri="{BB962C8B-B14F-4D97-AF65-F5344CB8AC3E}">
        <p14:creationId xmlns:p14="http://schemas.microsoft.com/office/powerpoint/2010/main" val="567914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B13CF-5A6A-413D-3252-3F6C6C47D6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DF443E-DC8E-9FD3-61EF-AFDEB85A8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48EED-EB81-3B16-409D-A7A13F331EC7}"/>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8585071E-D220-8FE2-30EE-91A5D4B59651}"/>
              </a:ext>
            </a:extLst>
          </p:cNvPr>
          <p:cNvSpPr>
            <a:spLocks noGrp="1"/>
          </p:cNvSpPr>
          <p:nvPr>
            <p:ph type="sldNum" sz="quarter" idx="5"/>
          </p:nvPr>
        </p:nvSpPr>
        <p:spPr/>
        <p:txBody>
          <a:bodyPr/>
          <a:lstStyle/>
          <a:p>
            <a:fld id="{910B67FA-FB7A-4953-87EF-8AD8F4E50864}" type="slidenum">
              <a:rPr lang="nl-BE" smtClean="0"/>
              <a:t>12</a:t>
            </a:fld>
            <a:endParaRPr lang="nl-BE"/>
          </a:p>
        </p:txBody>
      </p:sp>
    </p:spTree>
    <p:extLst>
      <p:ext uri="{BB962C8B-B14F-4D97-AF65-F5344CB8AC3E}">
        <p14:creationId xmlns:p14="http://schemas.microsoft.com/office/powerpoint/2010/main" val="38168103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5C15B-0878-E581-BDCC-830B9BB129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B2A38-2B53-930F-3173-EF137F53CC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198A81-357F-297C-C7A5-B6CD06628376}"/>
              </a:ext>
            </a:extLst>
          </p:cNvPr>
          <p:cNvSpPr>
            <a:spLocks noGrp="1"/>
          </p:cNvSpPr>
          <p:nvPr>
            <p:ph type="body" idx="1"/>
          </p:nvPr>
        </p:nvSpPr>
        <p:spPr/>
        <p:txBody>
          <a:bodyPr/>
          <a:lstStyle/>
          <a:p>
            <a:r>
              <a:rPr lang="en-GB" dirty="0"/>
              <a:t>https://www.bbc.co.uk/learningenglish/features/6-minute-english/</a:t>
            </a:r>
          </a:p>
          <a:p>
            <a:endParaRPr lang="en-GB" dirty="0"/>
          </a:p>
          <a:p>
            <a:r>
              <a:rPr lang="en-GB" dirty="0"/>
              <a:t>There are lot of audio clips on this podcast series and the first 1 minute introduction can be used for his exercise. </a:t>
            </a:r>
          </a:p>
          <a:p>
            <a:endParaRPr lang="en-GB" dirty="0"/>
          </a:p>
          <a:p>
            <a:r>
              <a:rPr lang="en-GB" dirty="0"/>
              <a:t>Play the audio clip – students are not allowed to take notes</a:t>
            </a:r>
          </a:p>
          <a:p>
            <a:r>
              <a:rPr lang="en-GB" dirty="0"/>
              <a:t>Then they have 1min to write down everything they remember.</a:t>
            </a:r>
          </a:p>
          <a:p>
            <a:r>
              <a:rPr lang="en-GB" dirty="0"/>
              <a:t>Then discuss what they found difficult and what would help. </a:t>
            </a:r>
          </a:p>
          <a:p>
            <a:endParaRPr lang="en-GB" dirty="0"/>
          </a:p>
          <a:p>
            <a:endParaRPr lang="en-GB" dirty="0"/>
          </a:p>
        </p:txBody>
      </p:sp>
      <p:sp>
        <p:nvSpPr>
          <p:cNvPr id="4" name="Slide Number Placeholder 3">
            <a:extLst>
              <a:ext uri="{FF2B5EF4-FFF2-40B4-BE49-F238E27FC236}">
                <a16:creationId xmlns:a16="http://schemas.microsoft.com/office/drawing/2014/main" id="{684A2EFD-F4FD-CB36-DE8A-33275A706D1B}"/>
              </a:ext>
            </a:extLst>
          </p:cNvPr>
          <p:cNvSpPr>
            <a:spLocks noGrp="1"/>
          </p:cNvSpPr>
          <p:nvPr>
            <p:ph type="sldNum" sz="quarter" idx="5"/>
          </p:nvPr>
        </p:nvSpPr>
        <p:spPr/>
        <p:txBody>
          <a:bodyPr/>
          <a:lstStyle/>
          <a:p>
            <a:fld id="{910B67FA-FB7A-4953-87EF-8AD8F4E50864}" type="slidenum">
              <a:rPr lang="nl-BE" smtClean="0"/>
              <a:t>13</a:t>
            </a:fld>
            <a:endParaRPr lang="nl-BE"/>
          </a:p>
        </p:txBody>
      </p:sp>
    </p:spTree>
    <p:extLst>
      <p:ext uri="{BB962C8B-B14F-4D97-AF65-F5344CB8AC3E}">
        <p14:creationId xmlns:p14="http://schemas.microsoft.com/office/powerpoint/2010/main" val="1232184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B5B10-D6FC-289E-0337-B571E6E03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B6AA11-2743-D7EC-EAF9-88CAFAD678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30D7E9-C491-F19F-F6FF-75BAC7E94868}"/>
              </a:ext>
            </a:extLst>
          </p:cNvPr>
          <p:cNvSpPr>
            <a:spLocks noGrp="1"/>
          </p:cNvSpPr>
          <p:nvPr>
            <p:ph type="body" idx="1"/>
          </p:nvPr>
        </p:nvSpPr>
        <p:spPr/>
        <p:txBody>
          <a:bodyPr/>
          <a:lstStyle/>
          <a:p>
            <a:r>
              <a:rPr lang="en-GB" dirty="0"/>
              <a:t>On this slide you will explain that you are going to give them a short introduction to each method and then they to need to think about which they would like to use in the exercise which follows.</a:t>
            </a:r>
          </a:p>
          <a:p>
            <a:endParaRPr lang="en-GB" dirty="0"/>
          </a:p>
          <a:p>
            <a:endParaRPr lang="en-GB" dirty="0"/>
          </a:p>
        </p:txBody>
      </p:sp>
      <p:sp>
        <p:nvSpPr>
          <p:cNvPr id="4" name="Slide Number Placeholder 3">
            <a:extLst>
              <a:ext uri="{FF2B5EF4-FFF2-40B4-BE49-F238E27FC236}">
                <a16:creationId xmlns:a16="http://schemas.microsoft.com/office/drawing/2014/main" id="{4E31A7D1-70C0-28D2-2A4B-8B699FCA8047}"/>
              </a:ext>
            </a:extLst>
          </p:cNvPr>
          <p:cNvSpPr>
            <a:spLocks noGrp="1"/>
          </p:cNvSpPr>
          <p:nvPr>
            <p:ph type="sldNum" sz="quarter" idx="5"/>
          </p:nvPr>
        </p:nvSpPr>
        <p:spPr/>
        <p:txBody>
          <a:bodyPr/>
          <a:lstStyle/>
          <a:p>
            <a:fld id="{910B67FA-FB7A-4953-87EF-8AD8F4E50864}" type="slidenum">
              <a:rPr lang="nl-BE" smtClean="0"/>
              <a:t>14</a:t>
            </a:fld>
            <a:endParaRPr lang="nl-BE"/>
          </a:p>
        </p:txBody>
      </p:sp>
    </p:spTree>
    <p:extLst>
      <p:ext uri="{BB962C8B-B14F-4D97-AF65-F5344CB8AC3E}">
        <p14:creationId xmlns:p14="http://schemas.microsoft.com/office/powerpoint/2010/main" val="5028479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7254B-2022-1E24-A410-0CA9E9543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4C93-2FE5-A1D3-737C-31F6142F2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696641-D347-9118-8479-C817C5373D41}"/>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endParaRPr lang="en-GB" dirty="0"/>
          </a:p>
        </p:txBody>
      </p:sp>
      <p:sp>
        <p:nvSpPr>
          <p:cNvPr id="4" name="Slide Number Placeholder 3">
            <a:extLst>
              <a:ext uri="{FF2B5EF4-FFF2-40B4-BE49-F238E27FC236}">
                <a16:creationId xmlns:a16="http://schemas.microsoft.com/office/drawing/2014/main" id="{0EF96AD2-39EC-BA10-81FE-A4FDEF5214E4}"/>
              </a:ext>
            </a:extLst>
          </p:cNvPr>
          <p:cNvSpPr>
            <a:spLocks noGrp="1"/>
          </p:cNvSpPr>
          <p:nvPr>
            <p:ph type="sldNum" sz="quarter" idx="5"/>
          </p:nvPr>
        </p:nvSpPr>
        <p:spPr/>
        <p:txBody>
          <a:bodyPr/>
          <a:lstStyle/>
          <a:p>
            <a:fld id="{910B67FA-FB7A-4953-87EF-8AD8F4E50864}" type="slidenum">
              <a:rPr lang="nl-BE" smtClean="0"/>
              <a:t>15</a:t>
            </a:fld>
            <a:endParaRPr lang="nl-BE"/>
          </a:p>
        </p:txBody>
      </p:sp>
    </p:spTree>
    <p:extLst>
      <p:ext uri="{BB962C8B-B14F-4D97-AF65-F5344CB8AC3E}">
        <p14:creationId xmlns:p14="http://schemas.microsoft.com/office/powerpoint/2010/main" val="1178403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64FE5-78BB-D2D2-B6A8-E036BC7D3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D6384-D1AE-B361-8900-33155D96A8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D438F-32CC-8B97-945D-A56FC48496C9}"/>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endParaRPr lang="en-GB" dirty="0"/>
          </a:p>
        </p:txBody>
      </p:sp>
      <p:sp>
        <p:nvSpPr>
          <p:cNvPr id="4" name="Slide Number Placeholder 3">
            <a:extLst>
              <a:ext uri="{FF2B5EF4-FFF2-40B4-BE49-F238E27FC236}">
                <a16:creationId xmlns:a16="http://schemas.microsoft.com/office/drawing/2014/main" id="{A8F5E968-3182-37A4-F1DC-4595B2015F11}"/>
              </a:ext>
            </a:extLst>
          </p:cNvPr>
          <p:cNvSpPr>
            <a:spLocks noGrp="1"/>
          </p:cNvSpPr>
          <p:nvPr>
            <p:ph type="sldNum" sz="quarter" idx="5"/>
          </p:nvPr>
        </p:nvSpPr>
        <p:spPr/>
        <p:txBody>
          <a:bodyPr/>
          <a:lstStyle/>
          <a:p>
            <a:fld id="{910B67FA-FB7A-4953-87EF-8AD8F4E50864}" type="slidenum">
              <a:rPr lang="nl-BE" smtClean="0"/>
              <a:t>16</a:t>
            </a:fld>
            <a:endParaRPr lang="nl-BE"/>
          </a:p>
        </p:txBody>
      </p:sp>
    </p:spTree>
    <p:extLst>
      <p:ext uri="{BB962C8B-B14F-4D97-AF65-F5344CB8AC3E}">
        <p14:creationId xmlns:p14="http://schemas.microsoft.com/office/powerpoint/2010/main" val="122473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13DEA-D672-DB39-13A9-4446ECFA68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9204C-7340-5361-2ECF-CB05ED7FE2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9BD66-0438-B934-5E98-2394D8EAAAAA}"/>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endParaRPr lang="en-GB" dirty="0"/>
          </a:p>
        </p:txBody>
      </p:sp>
      <p:sp>
        <p:nvSpPr>
          <p:cNvPr id="4" name="Slide Number Placeholder 3">
            <a:extLst>
              <a:ext uri="{FF2B5EF4-FFF2-40B4-BE49-F238E27FC236}">
                <a16:creationId xmlns:a16="http://schemas.microsoft.com/office/drawing/2014/main" id="{A04AF80D-C140-489C-198C-FCD68399EB60}"/>
              </a:ext>
            </a:extLst>
          </p:cNvPr>
          <p:cNvSpPr>
            <a:spLocks noGrp="1"/>
          </p:cNvSpPr>
          <p:nvPr>
            <p:ph type="sldNum" sz="quarter" idx="5"/>
          </p:nvPr>
        </p:nvSpPr>
        <p:spPr/>
        <p:txBody>
          <a:bodyPr/>
          <a:lstStyle/>
          <a:p>
            <a:fld id="{910B67FA-FB7A-4953-87EF-8AD8F4E50864}" type="slidenum">
              <a:rPr lang="nl-BE" smtClean="0"/>
              <a:t>17</a:t>
            </a:fld>
            <a:endParaRPr lang="nl-BE"/>
          </a:p>
        </p:txBody>
      </p:sp>
    </p:spTree>
    <p:extLst>
      <p:ext uri="{BB962C8B-B14F-4D97-AF65-F5344CB8AC3E}">
        <p14:creationId xmlns:p14="http://schemas.microsoft.com/office/powerpoint/2010/main" val="2694186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19F7E-1381-30E0-A6AD-1378A89D7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42F90-90B2-7B9E-8480-84C92AE63A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DA2CEB-9A9E-7C47-BB7C-2FA0A13C4B4F}"/>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endParaRPr lang="en-GB" dirty="0"/>
          </a:p>
        </p:txBody>
      </p:sp>
      <p:sp>
        <p:nvSpPr>
          <p:cNvPr id="4" name="Slide Number Placeholder 3">
            <a:extLst>
              <a:ext uri="{FF2B5EF4-FFF2-40B4-BE49-F238E27FC236}">
                <a16:creationId xmlns:a16="http://schemas.microsoft.com/office/drawing/2014/main" id="{7839B2A3-79F0-B275-F273-70734C9BDCC4}"/>
              </a:ext>
            </a:extLst>
          </p:cNvPr>
          <p:cNvSpPr>
            <a:spLocks noGrp="1"/>
          </p:cNvSpPr>
          <p:nvPr>
            <p:ph type="sldNum" sz="quarter" idx="5"/>
          </p:nvPr>
        </p:nvSpPr>
        <p:spPr/>
        <p:txBody>
          <a:bodyPr/>
          <a:lstStyle/>
          <a:p>
            <a:fld id="{910B67FA-FB7A-4953-87EF-8AD8F4E50864}" type="slidenum">
              <a:rPr lang="nl-BE" smtClean="0"/>
              <a:t>18</a:t>
            </a:fld>
            <a:endParaRPr lang="nl-BE"/>
          </a:p>
        </p:txBody>
      </p:sp>
    </p:spTree>
    <p:extLst>
      <p:ext uri="{BB962C8B-B14F-4D97-AF65-F5344CB8AC3E}">
        <p14:creationId xmlns:p14="http://schemas.microsoft.com/office/powerpoint/2010/main" val="107185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52C30-CB5E-AF92-0EEB-685AB88541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CDAAFB-9FFC-BF6B-2739-89B0ACA546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315FA1-504D-14B4-AB5D-775660D9455B}"/>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endParaRPr lang="en-GB" dirty="0"/>
          </a:p>
        </p:txBody>
      </p:sp>
      <p:sp>
        <p:nvSpPr>
          <p:cNvPr id="4" name="Slide Number Placeholder 3">
            <a:extLst>
              <a:ext uri="{FF2B5EF4-FFF2-40B4-BE49-F238E27FC236}">
                <a16:creationId xmlns:a16="http://schemas.microsoft.com/office/drawing/2014/main" id="{F12A790F-67B5-B16D-5EF4-CB58831F2F97}"/>
              </a:ext>
            </a:extLst>
          </p:cNvPr>
          <p:cNvSpPr>
            <a:spLocks noGrp="1"/>
          </p:cNvSpPr>
          <p:nvPr>
            <p:ph type="sldNum" sz="quarter" idx="5"/>
          </p:nvPr>
        </p:nvSpPr>
        <p:spPr/>
        <p:txBody>
          <a:bodyPr/>
          <a:lstStyle/>
          <a:p>
            <a:fld id="{910B67FA-FB7A-4953-87EF-8AD8F4E50864}" type="slidenum">
              <a:rPr lang="nl-BE" smtClean="0"/>
              <a:t>19</a:t>
            </a:fld>
            <a:endParaRPr lang="nl-BE"/>
          </a:p>
        </p:txBody>
      </p:sp>
    </p:spTree>
    <p:extLst>
      <p:ext uri="{BB962C8B-B14F-4D97-AF65-F5344CB8AC3E}">
        <p14:creationId xmlns:p14="http://schemas.microsoft.com/office/powerpoint/2010/main" val="24009647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2BE20-0D4F-B360-2CE3-3CF77FD9D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591A0-B6EF-A5E5-0581-FA895FAA8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73778C-A006-2CB9-5D0A-398E3871E81E}"/>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p>
          <a:p>
            <a:endParaRPr lang="en-GB" sz="1200" dirty="0">
              <a:solidFill>
                <a:schemeClr val="bg1"/>
              </a:solidFill>
            </a:endParaRPr>
          </a:p>
          <a:p>
            <a:r>
              <a:rPr lang="en-GB" sz="1200" dirty="0">
                <a:solidFill>
                  <a:schemeClr val="bg1"/>
                </a:solidFill>
              </a:rPr>
              <a:t>This example is a video about computers from You Tube – but any detailed video will suffice</a:t>
            </a:r>
          </a:p>
          <a:p>
            <a:endParaRPr lang="en-GB" sz="1200" dirty="0">
              <a:solidFill>
                <a:schemeClr val="bg1"/>
              </a:solidFill>
            </a:endParaRPr>
          </a:p>
          <a:p>
            <a:r>
              <a:rPr lang="en-GB" sz="1200" dirty="0">
                <a:solidFill>
                  <a:schemeClr val="bg1"/>
                </a:solidFill>
              </a:rPr>
              <a:t>You should have printouts of each template to provide to students so they can select the most appropriate. </a:t>
            </a:r>
            <a:endParaRPr lang="en-GB" dirty="0"/>
          </a:p>
        </p:txBody>
      </p:sp>
      <p:sp>
        <p:nvSpPr>
          <p:cNvPr id="4" name="Slide Number Placeholder 3">
            <a:extLst>
              <a:ext uri="{FF2B5EF4-FFF2-40B4-BE49-F238E27FC236}">
                <a16:creationId xmlns:a16="http://schemas.microsoft.com/office/drawing/2014/main" id="{CBE182BA-AB0F-981E-7193-D78A0C6D470E}"/>
              </a:ext>
            </a:extLst>
          </p:cNvPr>
          <p:cNvSpPr>
            <a:spLocks noGrp="1"/>
          </p:cNvSpPr>
          <p:nvPr>
            <p:ph type="sldNum" sz="quarter" idx="5"/>
          </p:nvPr>
        </p:nvSpPr>
        <p:spPr/>
        <p:txBody>
          <a:bodyPr/>
          <a:lstStyle/>
          <a:p>
            <a:fld id="{910B67FA-FB7A-4953-87EF-8AD8F4E50864}" type="slidenum">
              <a:rPr lang="nl-BE" smtClean="0"/>
              <a:t>20</a:t>
            </a:fld>
            <a:endParaRPr lang="nl-BE"/>
          </a:p>
        </p:txBody>
      </p:sp>
    </p:spTree>
    <p:extLst>
      <p:ext uri="{BB962C8B-B14F-4D97-AF65-F5344CB8AC3E}">
        <p14:creationId xmlns:p14="http://schemas.microsoft.com/office/powerpoint/2010/main" val="3945006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2FC96-C202-900F-6AA1-2AABFDAA6F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A7697F-440A-98C0-FD57-AB25A4BC1F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E1A9C-52F3-B1B6-F89B-E0F4E40FBD5B}"/>
              </a:ext>
            </a:extLst>
          </p:cNvPr>
          <p:cNvSpPr>
            <a:spLocks noGrp="1"/>
          </p:cNvSpPr>
          <p:nvPr>
            <p:ph type="body" idx="1"/>
          </p:nvPr>
        </p:nvSpPr>
        <p:spPr/>
        <p:txBody>
          <a:bodyPr/>
          <a:lstStyle/>
          <a:p>
            <a:r>
              <a:rPr lang="en-GB" dirty="0"/>
              <a:t>Using the notes from </a:t>
            </a:r>
            <a:r>
              <a:rPr lang="en-GB" sz="1200" dirty="0">
                <a:solidFill>
                  <a:schemeClr val="bg1"/>
                </a:solidFill>
              </a:rPr>
              <a:t>https://unireadytoolkit.com.au/study-smart/, you can summarise each method</a:t>
            </a:r>
          </a:p>
          <a:p>
            <a:endParaRPr lang="en-GB" sz="1200" dirty="0">
              <a:solidFill>
                <a:schemeClr val="bg1"/>
              </a:solidFill>
            </a:endParaRPr>
          </a:p>
          <a:p>
            <a:r>
              <a:rPr lang="en-GB" sz="1200" dirty="0">
                <a:solidFill>
                  <a:schemeClr val="bg1"/>
                </a:solidFill>
              </a:rPr>
              <a:t>This example is a video about computers from You Tube – but any detailed video will suffice</a:t>
            </a:r>
            <a:endParaRPr lang="en-GB" dirty="0"/>
          </a:p>
        </p:txBody>
      </p:sp>
      <p:sp>
        <p:nvSpPr>
          <p:cNvPr id="4" name="Slide Number Placeholder 3">
            <a:extLst>
              <a:ext uri="{FF2B5EF4-FFF2-40B4-BE49-F238E27FC236}">
                <a16:creationId xmlns:a16="http://schemas.microsoft.com/office/drawing/2014/main" id="{24625BC6-5B7F-9477-C8BC-BA8A5FCFE951}"/>
              </a:ext>
            </a:extLst>
          </p:cNvPr>
          <p:cNvSpPr>
            <a:spLocks noGrp="1"/>
          </p:cNvSpPr>
          <p:nvPr>
            <p:ph type="sldNum" sz="quarter" idx="5"/>
          </p:nvPr>
        </p:nvSpPr>
        <p:spPr/>
        <p:txBody>
          <a:bodyPr/>
          <a:lstStyle/>
          <a:p>
            <a:fld id="{910B67FA-FB7A-4953-87EF-8AD8F4E50864}" type="slidenum">
              <a:rPr lang="nl-BE" smtClean="0"/>
              <a:t>21</a:t>
            </a:fld>
            <a:endParaRPr lang="nl-BE"/>
          </a:p>
        </p:txBody>
      </p:sp>
    </p:spTree>
    <p:extLst>
      <p:ext uri="{BB962C8B-B14F-4D97-AF65-F5344CB8AC3E}">
        <p14:creationId xmlns:p14="http://schemas.microsoft.com/office/powerpoint/2010/main" val="1436812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DB0E-C9A9-9BC5-06F9-1DCB97A7D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23C089-C5CB-1226-7F90-86656E763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4FB57-8848-847E-7E80-EA30A9FA3F82}"/>
              </a:ext>
            </a:extLst>
          </p:cNvPr>
          <p:cNvSpPr>
            <a:spLocks noGrp="1"/>
          </p:cNvSpPr>
          <p:nvPr>
            <p:ph type="body" idx="1"/>
          </p:nvPr>
        </p:nvSpPr>
        <p:spPr/>
        <p:txBody>
          <a:bodyPr/>
          <a:lstStyle/>
          <a:p>
            <a:r>
              <a:rPr lang="en-IE" dirty="0"/>
              <a:t>This allows students to discuss the different methods and feed back future actions. </a:t>
            </a:r>
          </a:p>
          <a:p>
            <a:endParaRPr lang="en-IE" dirty="0"/>
          </a:p>
          <a:p>
            <a:r>
              <a:rPr lang="en-IE" dirty="0"/>
              <a:t>They may also recognise that now that they know what the video was about, they may use a different method next time.</a:t>
            </a:r>
          </a:p>
          <a:p>
            <a:r>
              <a:rPr lang="en-IE" dirty="0"/>
              <a:t>Eg, Mapping instead of Cornell Method,</a:t>
            </a:r>
          </a:p>
          <a:p>
            <a:endParaRPr lang="en-IE" dirty="0"/>
          </a:p>
          <a:p>
            <a:r>
              <a:rPr lang="en-IE" dirty="0"/>
              <a:t>Also circulate feedback questionnaire.</a:t>
            </a:r>
            <a:endParaRPr lang="en-GB" dirty="0"/>
          </a:p>
        </p:txBody>
      </p:sp>
      <p:sp>
        <p:nvSpPr>
          <p:cNvPr id="4" name="Slide Number Placeholder 3">
            <a:extLst>
              <a:ext uri="{FF2B5EF4-FFF2-40B4-BE49-F238E27FC236}">
                <a16:creationId xmlns:a16="http://schemas.microsoft.com/office/drawing/2014/main" id="{C3858EAC-F54E-D593-9D11-3942569D0B43}"/>
              </a:ext>
            </a:extLst>
          </p:cNvPr>
          <p:cNvSpPr>
            <a:spLocks noGrp="1"/>
          </p:cNvSpPr>
          <p:nvPr>
            <p:ph type="sldNum" sz="quarter" idx="5"/>
          </p:nvPr>
        </p:nvSpPr>
        <p:spPr/>
        <p:txBody>
          <a:bodyPr/>
          <a:lstStyle/>
          <a:p>
            <a:fld id="{910B67FA-FB7A-4953-87EF-8AD8F4E50864}" type="slidenum">
              <a:rPr lang="nl-BE" smtClean="0"/>
              <a:t>22</a:t>
            </a:fld>
            <a:endParaRPr lang="nl-BE"/>
          </a:p>
        </p:txBody>
      </p:sp>
    </p:spTree>
    <p:extLst>
      <p:ext uri="{BB962C8B-B14F-4D97-AF65-F5344CB8AC3E}">
        <p14:creationId xmlns:p14="http://schemas.microsoft.com/office/powerpoint/2010/main" val="18018688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81841-83E5-3055-9B97-9E64D776F9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8E211-B53A-F698-1BA6-3612C664A8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43BD2C-7677-AB30-8D41-175BB1F5D918}"/>
              </a:ext>
            </a:extLst>
          </p:cNvPr>
          <p:cNvSpPr>
            <a:spLocks noGrp="1"/>
          </p:cNvSpPr>
          <p:nvPr>
            <p:ph type="body" idx="1"/>
          </p:nvPr>
        </p:nvSpPr>
        <p:spPr/>
        <p:txBody>
          <a:bodyPr/>
          <a:lstStyle/>
          <a:p>
            <a:endParaRPr lang="nl-BE" dirty="0"/>
          </a:p>
        </p:txBody>
      </p:sp>
      <p:sp>
        <p:nvSpPr>
          <p:cNvPr id="4" name="Slide Number Placeholder 3">
            <a:extLst>
              <a:ext uri="{FF2B5EF4-FFF2-40B4-BE49-F238E27FC236}">
                <a16:creationId xmlns:a16="http://schemas.microsoft.com/office/drawing/2014/main" id="{46C27008-ED71-C8D2-9A68-C3338ECF800C}"/>
              </a:ext>
            </a:extLst>
          </p:cNvPr>
          <p:cNvSpPr>
            <a:spLocks noGrp="1"/>
          </p:cNvSpPr>
          <p:nvPr>
            <p:ph type="sldNum" sz="quarter" idx="5"/>
          </p:nvPr>
        </p:nvSpPr>
        <p:spPr/>
        <p:txBody>
          <a:bodyPr/>
          <a:lstStyle/>
          <a:p>
            <a:fld id="{910B67FA-FB7A-4953-87EF-8AD8F4E50864}" type="slidenum">
              <a:rPr lang="nl-BE" smtClean="0"/>
              <a:t>23</a:t>
            </a:fld>
            <a:endParaRPr lang="nl-BE"/>
          </a:p>
        </p:txBody>
      </p:sp>
    </p:spTree>
    <p:extLst>
      <p:ext uri="{BB962C8B-B14F-4D97-AF65-F5344CB8AC3E}">
        <p14:creationId xmlns:p14="http://schemas.microsoft.com/office/powerpoint/2010/main" val="2853865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6A5C5-DBDA-CA49-2B8E-CDF5E56EF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4D290-3749-4A23-3D45-BE66820CC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1501C-85C1-572C-EE58-010627045E88}"/>
              </a:ext>
            </a:extLst>
          </p:cNvPr>
          <p:cNvSpPr>
            <a:spLocks noGrp="1"/>
          </p:cNvSpPr>
          <p:nvPr>
            <p:ph type="body" idx="1"/>
          </p:nvPr>
        </p:nvSpPr>
        <p:spPr/>
        <p:txBody>
          <a:bodyPr/>
          <a:lstStyle/>
          <a:p>
            <a:r>
              <a:rPr lang="en-GB" dirty="0"/>
              <a:t>To activate their concerns about exams, get them talking about previous exam scenarios, semester 1 exams if this is being delivered in semester 2 or their high school certificate (Leaving certificate in Ireland, which is very high pressure)</a:t>
            </a:r>
          </a:p>
          <a:p>
            <a:endParaRPr lang="en-GB" dirty="0"/>
          </a:p>
        </p:txBody>
      </p:sp>
      <p:sp>
        <p:nvSpPr>
          <p:cNvPr id="4" name="Slide Number Placeholder 3">
            <a:extLst>
              <a:ext uri="{FF2B5EF4-FFF2-40B4-BE49-F238E27FC236}">
                <a16:creationId xmlns:a16="http://schemas.microsoft.com/office/drawing/2014/main" id="{4967D4F3-03C7-770B-699A-111BB925797C}"/>
              </a:ext>
            </a:extLst>
          </p:cNvPr>
          <p:cNvSpPr>
            <a:spLocks noGrp="1"/>
          </p:cNvSpPr>
          <p:nvPr>
            <p:ph type="sldNum" sz="quarter" idx="5"/>
          </p:nvPr>
        </p:nvSpPr>
        <p:spPr/>
        <p:txBody>
          <a:bodyPr/>
          <a:lstStyle/>
          <a:p>
            <a:fld id="{910B67FA-FB7A-4953-87EF-8AD8F4E50864}" type="slidenum">
              <a:rPr lang="nl-BE" smtClean="0"/>
              <a:t>24</a:t>
            </a:fld>
            <a:endParaRPr lang="nl-BE"/>
          </a:p>
        </p:txBody>
      </p:sp>
    </p:spTree>
    <p:extLst>
      <p:ext uri="{BB962C8B-B14F-4D97-AF65-F5344CB8AC3E}">
        <p14:creationId xmlns:p14="http://schemas.microsoft.com/office/powerpoint/2010/main" val="15763032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F4B97-A90F-0D6D-D17E-B77D49748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76A2F5-21EE-23C5-E552-33980290A6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81071C-1928-F608-7427-3E85EB09E177}"/>
              </a:ext>
            </a:extLst>
          </p:cNvPr>
          <p:cNvSpPr>
            <a:spLocks noGrp="1"/>
          </p:cNvSpPr>
          <p:nvPr>
            <p:ph type="body" idx="1"/>
          </p:nvPr>
        </p:nvSpPr>
        <p:spPr/>
        <p:txBody>
          <a:bodyPr/>
          <a:lstStyle/>
          <a:p>
            <a:r>
              <a:rPr lang="en-GB" dirty="0"/>
              <a:t>Ask students to call out the different type of exams (or exams and CA) they have in their course – write these on the board.</a:t>
            </a:r>
          </a:p>
          <a:p>
            <a:endParaRPr lang="en-GB" dirty="0"/>
          </a:p>
          <a:p>
            <a:r>
              <a:rPr lang="en-GB" dirty="0"/>
              <a:t>Reveal the assessments you are aware of. </a:t>
            </a:r>
          </a:p>
          <a:p>
            <a:endParaRPr lang="en-GB" dirty="0"/>
          </a:p>
          <a:p>
            <a:r>
              <a:rPr lang="en-GB" dirty="0"/>
              <a:t>Explain that each one has different requirements and thus study techniques, but this session will focus on exams. </a:t>
            </a:r>
          </a:p>
          <a:p>
            <a:endParaRPr lang="en-GB" dirty="0"/>
          </a:p>
          <a:p>
            <a:endParaRPr lang="en-GB" dirty="0"/>
          </a:p>
        </p:txBody>
      </p:sp>
      <p:sp>
        <p:nvSpPr>
          <p:cNvPr id="4" name="Slide Number Placeholder 3">
            <a:extLst>
              <a:ext uri="{FF2B5EF4-FFF2-40B4-BE49-F238E27FC236}">
                <a16:creationId xmlns:a16="http://schemas.microsoft.com/office/drawing/2014/main" id="{6BBABE78-4EB2-F5A8-898C-057391D2FE21}"/>
              </a:ext>
            </a:extLst>
          </p:cNvPr>
          <p:cNvSpPr>
            <a:spLocks noGrp="1"/>
          </p:cNvSpPr>
          <p:nvPr>
            <p:ph type="sldNum" sz="quarter" idx="5"/>
          </p:nvPr>
        </p:nvSpPr>
        <p:spPr/>
        <p:txBody>
          <a:bodyPr/>
          <a:lstStyle/>
          <a:p>
            <a:fld id="{910B67FA-FB7A-4953-87EF-8AD8F4E50864}" type="slidenum">
              <a:rPr lang="nl-BE" smtClean="0"/>
              <a:t>25</a:t>
            </a:fld>
            <a:endParaRPr lang="nl-BE"/>
          </a:p>
        </p:txBody>
      </p:sp>
    </p:spTree>
    <p:extLst>
      <p:ext uri="{BB962C8B-B14F-4D97-AF65-F5344CB8AC3E}">
        <p14:creationId xmlns:p14="http://schemas.microsoft.com/office/powerpoint/2010/main" val="32565231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4BBC4-D0F9-21A9-B937-036658ECA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4C1F7-40F2-D0F2-6CDE-F997851512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270567-630C-22D9-0C58-251C49206A0B}"/>
              </a:ext>
            </a:extLst>
          </p:cNvPr>
          <p:cNvSpPr>
            <a:spLocks noGrp="1"/>
          </p:cNvSpPr>
          <p:nvPr>
            <p:ph type="body" idx="1"/>
          </p:nvPr>
        </p:nvSpPr>
        <p:spPr/>
        <p:txBody>
          <a:bodyPr/>
          <a:lstStyle/>
          <a:p>
            <a:r>
              <a:rPr lang="en-GB" dirty="0"/>
              <a:t>Provide the students with an example exam paper which you have reviewed within their area of expertise (or ask them to bring an exam paper with them)</a:t>
            </a:r>
          </a:p>
          <a:p>
            <a:endParaRPr lang="en-GB" dirty="0"/>
          </a:p>
          <a:p>
            <a:r>
              <a:rPr lang="en-GB" dirty="0"/>
              <a:t>Ask them to calculate the time for each question and write it on the paper and then write down ( or underline) what the question is actually asking.</a:t>
            </a:r>
          </a:p>
          <a:p>
            <a:endParaRPr lang="en-GB" dirty="0"/>
          </a:p>
          <a:p>
            <a:endParaRPr lang="en-GB" dirty="0"/>
          </a:p>
        </p:txBody>
      </p:sp>
      <p:sp>
        <p:nvSpPr>
          <p:cNvPr id="4" name="Slide Number Placeholder 3">
            <a:extLst>
              <a:ext uri="{FF2B5EF4-FFF2-40B4-BE49-F238E27FC236}">
                <a16:creationId xmlns:a16="http://schemas.microsoft.com/office/drawing/2014/main" id="{ED419A44-C117-AA5A-564B-3CAA7DDFA730}"/>
              </a:ext>
            </a:extLst>
          </p:cNvPr>
          <p:cNvSpPr>
            <a:spLocks noGrp="1"/>
          </p:cNvSpPr>
          <p:nvPr>
            <p:ph type="sldNum" sz="quarter" idx="5"/>
          </p:nvPr>
        </p:nvSpPr>
        <p:spPr/>
        <p:txBody>
          <a:bodyPr/>
          <a:lstStyle/>
          <a:p>
            <a:fld id="{910B67FA-FB7A-4953-87EF-8AD8F4E50864}" type="slidenum">
              <a:rPr lang="nl-BE" smtClean="0"/>
              <a:t>26</a:t>
            </a:fld>
            <a:endParaRPr lang="nl-BE"/>
          </a:p>
        </p:txBody>
      </p:sp>
    </p:spTree>
    <p:extLst>
      <p:ext uri="{BB962C8B-B14F-4D97-AF65-F5344CB8AC3E}">
        <p14:creationId xmlns:p14="http://schemas.microsoft.com/office/powerpoint/2010/main" val="27553108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F98D7-7162-22D1-6F7F-5BF1BC20F3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0075F4-699B-A74C-593B-78EDDF9DB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5BBDA5-5E01-FB7C-396E-1330E274C28D}"/>
              </a:ext>
            </a:extLst>
          </p:cNvPr>
          <p:cNvSpPr>
            <a:spLocks noGrp="1"/>
          </p:cNvSpPr>
          <p:nvPr>
            <p:ph type="body" idx="1"/>
          </p:nvPr>
        </p:nvSpPr>
        <p:spPr/>
        <p:txBody>
          <a:bodyPr/>
          <a:lstStyle/>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Spend 5 minutes then going over the answers.,, </a:t>
            </a:r>
            <a:r>
              <a:rPr lang="en-GB" dirty="0" err="1"/>
              <a:t>ie</a:t>
            </a:r>
            <a:r>
              <a:rPr lang="en-GB" dirty="0"/>
              <a:t> what do verbs such as </a:t>
            </a:r>
            <a:r>
              <a:rPr lang="en-GB" sz="1200" b="0" i="1" kern="1200" dirty="0">
                <a:solidFill>
                  <a:schemeClr val="tx1"/>
                </a:solidFill>
                <a:effectLst/>
                <a:latin typeface="+mn-lt"/>
                <a:ea typeface="+mn-ea"/>
                <a:cs typeface="+mn-cs"/>
              </a:rPr>
              <a:t>define, describe, explain, compare, analyse, evaluate, list</a:t>
            </a:r>
            <a:r>
              <a:rPr lang="en-GB" sz="1200" b="0" i="0" kern="1200" dirty="0">
                <a:solidFill>
                  <a:schemeClr val="tx1"/>
                </a:solidFill>
                <a:effectLst/>
                <a:latin typeface="+mn-lt"/>
                <a:ea typeface="+mn-ea"/>
                <a:cs typeface="+mn-cs"/>
              </a:rPr>
              <a:t>. </a:t>
            </a:r>
            <a:r>
              <a:rPr lang="en-GB" dirty="0"/>
              <a:t>in terms of how they approach the answer.</a:t>
            </a:r>
          </a:p>
        </p:txBody>
      </p:sp>
      <p:sp>
        <p:nvSpPr>
          <p:cNvPr id="4" name="Slide Number Placeholder 3">
            <a:extLst>
              <a:ext uri="{FF2B5EF4-FFF2-40B4-BE49-F238E27FC236}">
                <a16:creationId xmlns:a16="http://schemas.microsoft.com/office/drawing/2014/main" id="{D02A5642-923E-BEE7-5347-FB5E3F8438EE}"/>
              </a:ext>
            </a:extLst>
          </p:cNvPr>
          <p:cNvSpPr>
            <a:spLocks noGrp="1"/>
          </p:cNvSpPr>
          <p:nvPr>
            <p:ph type="sldNum" sz="quarter" idx="5"/>
          </p:nvPr>
        </p:nvSpPr>
        <p:spPr/>
        <p:txBody>
          <a:bodyPr/>
          <a:lstStyle/>
          <a:p>
            <a:fld id="{910B67FA-FB7A-4953-87EF-8AD8F4E50864}" type="slidenum">
              <a:rPr lang="nl-BE" smtClean="0"/>
              <a:t>27</a:t>
            </a:fld>
            <a:endParaRPr lang="nl-BE"/>
          </a:p>
        </p:txBody>
      </p:sp>
    </p:spTree>
    <p:extLst>
      <p:ext uri="{BB962C8B-B14F-4D97-AF65-F5344CB8AC3E}">
        <p14:creationId xmlns:p14="http://schemas.microsoft.com/office/powerpoint/2010/main" val="2102078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221D8-6D87-F1E3-C0AD-4765C0CC97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A5927-4B87-777E-E501-FD7D4CE08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43372-17E4-D9E5-520C-1E4AB5D05EBE}"/>
              </a:ext>
            </a:extLst>
          </p:cNvPr>
          <p:cNvSpPr>
            <a:spLocks noGrp="1"/>
          </p:cNvSpPr>
          <p:nvPr>
            <p:ph type="body" idx="1"/>
          </p:nvPr>
        </p:nvSpPr>
        <p:spPr/>
        <p:txBody>
          <a:bodyPr/>
          <a:lstStyle/>
          <a:p>
            <a:r>
              <a:rPr lang="en-GB" dirty="0"/>
              <a:t>Finish up with some tips</a:t>
            </a:r>
          </a:p>
          <a:p>
            <a:endParaRPr lang="en-GB" dirty="0"/>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BE20024C-BDD1-418C-A812-3F1CA41690B0}"/>
              </a:ext>
            </a:extLst>
          </p:cNvPr>
          <p:cNvSpPr>
            <a:spLocks noGrp="1"/>
          </p:cNvSpPr>
          <p:nvPr>
            <p:ph type="sldNum" sz="quarter" idx="5"/>
          </p:nvPr>
        </p:nvSpPr>
        <p:spPr/>
        <p:txBody>
          <a:bodyPr/>
          <a:lstStyle/>
          <a:p>
            <a:fld id="{910B67FA-FB7A-4953-87EF-8AD8F4E50864}" type="slidenum">
              <a:rPr lang="nl-BE" smtClean="0"/>
              <a:t>28</a:t>
            </a:fld>
            <a:endParaRPr lang="nl-BE"/>
          </a:p>
        </p:txBody>
      </p:sp>
    </p:spTree>
    <p:extLst>
      <p:ext uri="{BB962C8B-B14F-4D97-AF65-F5344CB8AC3E}">
        <p14:creationId xmlns:p14="http://schemas.microsoft.com/office/powerpoint/2010/main" val="7654995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264A9-1C25-409F-91FD-786C997D5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EC594-1609-BA8F-035D-711F6E4562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561FB0-25EA-E49A-2635-B67937C56A4B}"/>
              </a:ext>
            </a:extLst>
          </p:cNvPr>
          <p:cNvSpPr>
            <a:spLocks noGrp="1"/>
          </p:cNvSpPr>
          <p:nvPr>
            <p:ph type="body" idx="1"/>
          </p:nvPr>
        </p:nvSpPr>
        <p:spPr/>
        <p:txBody>
          <a:bodyPr/>
          <a:lstStyle/>
          <a:p>
            <a:r>
              <a:rPr lang="en-GB" dirty="0"/>
              <a:t>Finish up with some reflection and ask them to complete the feedback questionnaire. </a:t>
            </a:r>
          </a:p>
          <a:p>
            <a:endParaRPr lang="en-GB" dirty="0"/>
          </a:p>
          <a:p>
            <a:endParaRPr lang="en-GB" dirty="0"/>
          </a:p>
          <a:p>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9B1F8239-6FD0-71E9-8C08-306501413A4C}"/>
              </a:ext>
            </a:extLst>
          </p:cNvPr>
          <p:cNvSpPr>
            <a:spLocks noGrp="1"/>
          </p:cNvSpPr>
          <p:nvPr>
            <p:ph type="sldNum" sz="quarter" idx="5"/>
          </p:nvPr>
        </p:nvSpPr>
        <p:spPr/>
        <p:txBody>
          <a:bodyPr/>
          <a:lstStyle/>
          <a:p>
            <a:fld id="{910B67FA-FB7A-4953-87EF-8AD8F4E50864}" type="slidenum">
              <a:rPr lang="nl-BE" smtClean="0"/>
              <a:t>29</a:t>
            </a:fld>
            <a:endParaRPr lang="nl-BE"/>
          </a:p>
        </p:txBody>
      </p:sp>
    </p:spTree>
    <p:extLst>
      <p:ext uri="{BB962C8B-B14F-4D97-AF65-F5344CB8AC3E}">
        <p14:creationId xmlns:p14="http://schemas.microsoft.com/office/powerpoint/2010/main" val="83467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hyperlink" Target="https://www.youtube.com/watch?v=QACB1z6I8LQ" TargetMode="External"/><Relationship Id="rId4" Type="http://schemas.openxmlformats.org/officeDocument/2006/relationships/hyperlink" Target="https://www.youtube.com/shorts/Sp7mpyV5oh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hyperlink" Target="https://www.bbc.co.uk/learningenglish/english/features/6-minute-english/ep-200326" TargetMode="Externa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hyperlink" Target="https://www.youtube.com/watch?v=1wHT-dq7SG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2861" y="8865906"/>
            <a:ext cx="18022278" cy="1306615"/>
          </a:xfrm>
          <a:custGeom>
            <a:avLst/>
            <a:gdLst/>
            <a:ahLst/>
            <a:cxnLst/>
            <a:rect l="l" t="t" r="r" b="b"/>
            <a:pathLst>
              <a:path w="18022278" h="1306615">
                <a:moveTo>
                  <a:pt x="0" y="0"/>
                </a:moveTo>
                <a:lnTo>
                  <a:pt x="18022278" y="0"/>
                </a:lnTo>
                <a:lnTo>
                  <a:pt x="18022278" y="1306615"/>
                </a:lnTo>
                <a:lnTo>
                  <a:pt x="0" y="1306615"/>
                </a:lnTo>
                <a:lnTo>
                  <a:pt x="0" y="0"/>
                </a:lnTo>
                <a:close/>
              </a:path>
            </a:pathLst>
          </a:custGeom>
          <a:blipFill>
            <a:blip r:embed="rId3"/>
            <a:stretch>
              <a:fillRect/>
            </a:stretch>
          </a:blipFill>
        </p:spPr>
        <p:txBody>
          <a:bodyPr/>
          <a:lstStyle/>
          <a:p>
            <a:endParaRPr lang="en-BE"/>
          </a:p>
        </p:txBody>
      </p:sp>
      <p:sp>
        <p:nvSpPr>
          <p:cNvPr id="3" name="Freeform 3"/>
          <p:cNvSpPr/>
          <p:nvPr/>
        </p:nvSpPr>
        <p:spPr>
          <a:xfrm>
            <a:off x="300878" y="438329"/>
            <a:ext cx="8025814" cy="7905572"/>
          </a:xfrm>
          <a:custGeom>
            <a:avLst/>
            <a:gdLst/>
            <a:ahLst/>
            <a:cxnLst/>
            <a:rect l="l" t="t" r="r" b="b"/>
            <a:pathLst>
              <a:path w="2372126" h="2372126">
                <a:moveTo>
                  <a:pt x="0" y="0"/>
                </a:moveTo>
                <a:lnTo>
                  <a:pt x="2372126" y="0"/>
                </a:lnTo>
                <a:lnTo>
                  <a:pt x="2372126" y="2372126"/>
                </a:lnTo>
                <a:lnTo>
                  <a:pt x="0" y="2372126"/>
                </a:lnTo>
                <a:lnTo>
                  <a:pt x="0" y="0"/>
                </a:lnTo>
                <a:close/>
              </a:path>
            </a:pathLst>
          </a:custGeom>
          <a:blipFill>
            <a:blip r:embed="rId4"/>
            <a:stretch>
              <a:fillRect/>
            </a:stretch>
          </a:blipFill>
        </p:spPr>
        <p:txBody>
          <a:bodyPr/>
          <a:lstStyle/>
          <a:p>
            <a:endParaRPr lang="en-BE"/>
          </a:p>
        </p:txBody>
      </p:sp>
      <p:sp>
        <p:nvSpPr>
          <p:cNvPr id="4" name="TextBox 4"/>
          <p:cNvSpPr txBox="1"/>
          <p:nvPr/>
        </p:nvSpPr>
        <p:spPr>
          <a:xfrm>
            <a:off x="7615227" y="3410533"/>
            <a:ext cx="10918752" cy="2672911"/>
          </a:xfrm>
          <a:prstGeom prst="rect">
            <a:avLst/>
          </a:prstGeom>
        </p:spPr>
        <p:txBody>
          <a:bodyPr wrap="square" lIns="0" tIns="0" rIns="0" bIns="0" rtlCol="0" anchor="t">
            <a:spAutoFit/>
          </a:bodyPr>
          <a:lstStyle/>
          <a:p>
            <a:pPr algn="ctr">
              <a:lnSpc>
                <a:spcPts val="7145"/>
              </a:lnSpc>
            </a:pPr>
            <a:r>
              <a:rPr lang="en-US" sz="5104" b="1">
                <a:solidFill>
                  <a:srgbClr val="007E8B"/>
                </a:solidFill>
                <a:latin typeface="Open Sans Bold"/>
                <a:ea typeface="Open Sans Bold"/>
                <a:cs typeface="Open Sans Bold"/>
                <a:sym typeface="Open Sans Bold"/>
              </a:rPr>
              <a:t>Innovative interventions </a:t>
            </a:r>
          </a:p>
          <a:p>
            <a:pPr algn="ctr">
              <a:lnSpc>
                <a:spcPts val="7145"/>
              </a:lnSpc>
            </a:pPr>
            <a:r>
              <a:rPr lang="en-US" sz="5104" b="1">
                <a:solidFill>
                  <a:srgbClr val="007E8B"/>
                </a:solidFill>
                <a:latin typeface="Open Sans Bold"/>
                <a:ea typeface="Open Sans Bold"/>
                <a:cs typeface="Open Sans Bold"/>
                <a:sym typeface="Open Sans Bold"/>
              </a:rPr>
              <a:t>to improve integration </a:t>
            </a:r>
          </a:p>
          <a:p>
            <a:pPr algn="ctr">
              <a:lnSpc>
                <a:spcPts val="7145"/>
              </a:lnSpc>
            </a:pPr>
            <a:r>
              <a:rPr lang="en-US" sz="5104" b="1">
                <a:solidFill>
                  <a:srgbClr val="007E8B"/>
                </a:solidFill>
                <a:latin typeface="Open Sans Bold"/>
                <a:ea typeface="Open Sans Bold"/>
                <a:cs typeface="Open Sans Bold"/>
                <a:sym typeface="Open Sans Bold"/>
              </a:rPr>
              <a:t>of STEM university students​</a:t>
            </a:r>
          </a:p>
        </p:txBody>
      </p:sp>
      <p:grpSp>
        <p:nvGrpSpPr>
          <p:cNvPr id="9" name="Group 9"/>
          <p:cNvGrpSpPr/>
          <p:nvPr/>
        </p:nvGrpSpPr>
        <p:grpSpPr>
          <a:xfrm>
            <a:off x="0" y="0"/>
            <a:ext cx="18288000" cy="114479"/>
            <a:chOff x="0" y="0"/>
            <a:chExt cx="4816593" cy="30151"/>
          </a:xfrm>
        </p:grpSpPr>
        <p:sp>
          <p:nvSpPr>
            <p:cNvPr id="10" name="Freeform 10"/>
            <p:cNvSpPr/>
            <p:nvPr/>
          </p:nvSpPr>
          <p:spPr>
            <a:xfrm>
              <a:off x="0" y="0"/>
              <a:ext cx="4816592" cy="30151"/>
            </a:xfrm>
            <a:custGeom>
              <a:avLst/>
              <a:gdLst/>
              <a:ahLst/>
              <a:cxnLst/>
              <a:rect l="l" t="t" r="r" b="b"/>
              <a:pathLst>
                <a:path w="4816592" h="30151">
                  <a:moveTo>
                    <a:pt x="0" y="0"/>
                  </a:moveTo>
                  <a:lnTo>
                    <a:pt x="4816592" y="0"/>
                  </a:lnTo>
                  <a:lnTo>
                    <a:pt x="4816592" y="30151"/>
                  </a:lnTo>
                  <a:lnTo>
                    <a:pt x="0" y="30151"/>
                  </a:lnTo>
                  <a:close/>
                </a:path>
              </a:pathLst>
            </a:custGeom>
            <a:solidFill>
              <a:srgbClr val="007E8B"/>
            </a:solidFill>
          </p:spPr>
          <p:txBody>
            <a:bodyPr/>
            <a:lstStyle/>
            <a:p>
              <a:endParaRPr lang="en-BE"/>
            </a:p>
          </p:txBody>
        </p:sp>
        <p:sp>
          <p:nvSpPr>
            <p:cNvPr id="11" name="TextBox 11"/>
            <p:cNvSpPr txBox="1"/>
            <p:nvPr/>
          </p:nvSpPr>
          <p:spPr>
            <a:xfrm>
              <a:off x="0" y="-38100"/>
              <a:ext cx="4816593" cy="68251"/>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0" y="10172521"/>
            <a:ext cx="18288000" cy="114479"/>
            <a:chOff x="0" y="0"/>
            <a:chExt cx="4816593" cy="30151"/>
          </a:xfrm>
        </p:grpSpPr>
        <p:sp>
          <p:nvSpPr>
            <p:cNvPr id="13" name="Freeform 13"/>
            <p:cNvSpPr/>
            <p:nvPr/>
          </p:nvSpPr>
          <p:spPr>
            <a:xfrm>
              <a:off x="0" y="0"/>
              <a:ext cx="4816592" cy="30151"/>
            </a:xfrm>
            <a:custGeom>
              <a:avLst/>
              <a:gdLst/>
              <a:ahLst/>
              <a:cxnLst/>
              <a:rect l="l" t="t" r="r" b="b"/>
              <a:pathLst>
                <a:path w="4816592" h="30151">
                  <a:moveTo>
                    <a:pt x="0" y="0"/>
                  </a:moveTo>
                  <a:lnTo>
                    <a:pt x="4816592" y="0"/>
                  </a:lnTo>
                  <a:lnTo>
                    <a:pt x="4816592" y="30151"/>
                  </a:lnTo>
                  <a:lnTo>
                    <a:pt x="0" y="30151"/>
                  </a:lnTo>
                  <a:close/>
                </a:path>
              </a:pathLst>
            </a:custGeom>
            <a:solidFill>
              <a:srgbClr val="007E8B"/>
            </a:solidFill>
          </p:spPr>
          <p:txBody>
            <a:bodyPr/>
            <a:lstStyle/>
            <a:p>
              <a:endParaRPr lang="en-BE"/>
            </a:p>
          </p:txBody>
        </p:sp>
        <p:sp>
          <p:nvSpPr>
            <p:cNvPr id="14" name="TextBox 14"/>
            <p:cNvSpPr txBox="1"/>
            <p:nvPr/>
          </p:nvSpPr>
          <p:spPr>
            <a:xfrm>
              <a:off x="0" y="-38100"/>
              <a:ext cx="4816593" cy="68251"/>
            </a:xfrm>
            <a:prstGeom prst="rect">
              <a:avLst/>
            </a:prstGeom>
          </p:spPr>
          <p:txBody>
            <a:bodyPr lIns="50800" tIns="50800" rIns="50800" bIns="50800" rtlCol="0" anchor="ctr"/>
            <a:lstStyle/>
            <a:p>
              <a:pPr algn="ctr">
                <a:lnSpc>
                  <a:spcPts val="2659"/>
                </a:lnSpc>
                <a:spcBef>
                  <a:spcPct val="0"/>
                </a:spcBef>
              </a:pPr>
              <a:endParaRPr/>
            </a:p>
          </p:txBody>
        </p:sp>
      </p:grpSp>
      <p:sp>
        <p:nvSpPr>
          <p:cNvPr id="15" name="TextBox 15"/>
          <p:cNvSpPr txBox="1"/>
          <p:nvPr/>
        </p:nvSpPr>
        <p:spPr>
          <a:xfrm>
            <a:off x="13801780" y="8596602"/>
            <a:ext cx="4185342" cy="269304"/>
          </a:xfrm>
          <a:prstGeom prst="rect">
            <a:avLst/>
          </a:prstGeom>
        </p:spPr>
        <p:txBody>
          <a:bodyPr wrap="square" lIns="0" tIns="0" rIns="0" bIns="0" rtlCol="0" anchor="t">
            <a:spAutoFit/>
          </a:bodyPr>
          <a:lstStyle/>
          <a:p>
            <a:pPr algn="l">
              <a:lnSpc>
                <a:spcPts val="2139"/>
              </a:lnSpc>
            </a:pPr>
            <a:r>
              <a:rPr lang="en-US" sz="1999">
                <a:solidFill>
                  <a:srgbClr val="484848"/>
                </a:solidFill>
                <a:latin typeface="Open Sans"/>
                <a:ea typeface="Open Sans"/>
                <a:cs typeface="Open Sans"/>
                <a:sym typeface="Open Sans"/>
              </a:rPr>
              <a:t>Erasmus+ Project 2024 - 2027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30"/>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2"/>
            <a:stretch>
              <a:fillRect/>
            </a:stretch>
          </a:blipFill>
        </p:spPr>
        <p:txBody>
          <a:bodyPr/>
          <a:lstStyle/>
          <a:p>
            <a:endParaRPr lang="en-BE"/>
          </a:p>
        </p:txBody>
      </p:sp>
      <p:sp>
        <p:nvSpPr>
          <p:cNvPr id="31" name="TextBox 31"/>
          <p:cNvSpPr txBox="1"/>
          <p:nvPr/>
        </p:nvSpPr>
        <p:spPr>
          <a:xfrm>
            <a:off x="1028700" y="893805"/>
            <a:ext cx="16704534" cy="6314934"/>
          </a:xfrm>
          <a:prstGeom prst="rect">
            <a:avLst/>
          </a:prstGeom>
        </p:spPr>
        <p:txBody>
          <a:bodyPr wrap="square" lIns="0" tIns="0" rIns="0" bIns="0" rtlCol="0" anchor="t">
            <a:spAutoFit/>
          </a:bodyPr>
          <a:lstStyle/>
          <a:p>
            <a:pPr algn="l">
              <a:lnSpc>
                <a:spcPts val="7145"/>
              </a:lnSpc>
            </a:pPr>
            <a:r>
              <a:rPr lang="en-US" sz="5104" b="1" dirty="0">
                <a:solidFill>
                  <a:srgbClr val="007E8B"/>
                </a:solidFill>
                <a:latin typeface="Open Sans Bold"/>
                <a:ea typeface="Open Sans Bold"/>
                <a:cs typeface="Open Sans Bold"/>
                <a:sym typeface="Open Sans Bold"/>
              </a:rPr>
              <a:t>Please feel free to use these slides to support the Bounce Back: Smarter Study Strategies Workshops</a:t>
            </a:r>
          </a:p>
          <a:p>
            <a:pPr algn="l">
              <a:lnSpc>
                <a:spcPts val="7145"/>
              </a:lnSpc>
            </a:pPr>
            <a:endParaRPr lang="en-US" sz="5104" b="1" dirty="0">
              <a:solidFill>
                <a:srgbClr val="007E8B"/>
              </a:solidFill>
              <a:latin typeface="Open Sans Bold"/>
              <a:ea typeface="Open Sans Bold"/>
              <a:cs typeface="Open Sans Bold"/>
              <a:sym typeface="Open Sans Bold"/>
            </a:endParaRPr>
          </a:p>
          <a:p>
            <a:pPr algn="l">
              <a:lnSpc>
                <a:spcPts val="7145"/>
              </a:lnSpc>
            </a:pPr>
            <a:r>
              <a:rPr lang="en-US" sz="5104" b="1" dirty="0">
                <a:solidFill>
                  <a:srgbClr val="007E8B"/>
                </a:solidFill>
                <a:latin typeface="Open Sans Bold"/>
                <a:ea typeface="Open Sans Bold"/>
                <a:cs typeface="Open Sans Bold"/>
                <a:sym typeface="Open Sans Bold"/>
              </a:rPr>
              <a:t>All three weeks are included in this pack: </a:t>
            </a:r>
          </a:p>
          <a:p>
            <a:pPr lvl="1">
              <a:lnSpc>
                <a:spcPts val="7145"/>
              </a:lnSpc>
            </a:pPr>
            <a:r>
              <a:rPr lang="en-US" sz="5104" b="1" dirty="0">
                <a:solidFill>
                  <a:srgbClr val="007E8B"/>
                </a:solidFill>
                <a:latin typeface="Open Sans Bold"/>
                <a:ea typeface="Open Sans Bold"/>
                <a:cs typeface="Open Sans Bold"/>
                <a:sym typeface="Open Sans Bold"/>
              </a:rPr>
              <a:t>Week 1: Time Management</a:t>
            </a:r>
          </a:p>
          <a:p>
            <a:pPr lvl="1">
              <a:lnSpc>
                <a:spcPts val="7145"/>
              </a:lnSpc>
            </a:pPr>
            <a:r>
              <a:rPr lang="en-US" sz="5104" b="1" dirty="0">
                <a:solidFill>
                  <a:srgbClr val="007E8B"/>
                </a:solidFill>
                <a:latin typeface="Open Sans Bold"/>
                <a:ea typeface="Open Sans Bold"/>
                <a:cs typeface="Open Sans Bold"/>
                <a:sym typeface="Open Sans Bold"/>
              </a:rPr>
              <a:t>Week 2: Effective Studying – Note Taking</a:t>
            </a:r>
          </a:p>
          <a:p>
            <a:pPr lvl="1">
              <a:lnSpc>
                <a:spcPts val="7145"/>
              </a:lnSpc>
            </a:pPr>
            <a:r>
              <a:rPr lang="en-US" sz="5104" b="1" dirty="0">
                <a:solidFill>
                  <a:srgbClr val="007E8B"/>
                </a:solidFill>
                <a:latin typeface="Open Sans Bold"/>
                <a:ea typeface="Open Sans Bold"/>
                <a:cs typeface="Open Sans Bold"/>
                <a:sym typeface="Open Sans Bold"/>
              </a:rPr>
              <a:t>Week 3: Exam Techniques</a:t>
            </a:r>
          </a:p>
        </p:txBody>
      </p:sp>
      <p:sp>
        <p:nvSpPr>
          <p:cNvPr id="3" name="Footer Placeholder 2">
            <a:extLst>
              <a:ext uri="{FF2B5EF4-FFF2-40B4-BE49-F238E27FC236}">
                <a16:creationId xmlns:a16="http://schemas.microsoft.com/office/drawing/2014/main" id="{821C6CEE-80D4-196F-3855-30DE0A59F33F}"/>
              </a:ext>
            </a:extLst>
          </p:cNvPr>
          <p:cNvSpPr>
            <a:spLocks noGrp="1"/>
          </p:cNvSpPr>
          <p:nvPr>
            <p:ph type="ftr" sz="quarter" idx="11"/>
          </p:nvPr>
        </p:nvSpPr>
        <p:spPr>
          <a:xfrm>
            <a:off x="664028" y="8915421"/>
            <a:ext cx="16861971" cy="955547"/>
          </a:xfrm>
        </p:spPr>
        <p:txBody>
          <a:bodyPr/>
          <a:lstStyle/>
          <a:p>
            <a:pPr algn="l"/>
            <a:r>
              <a:rPr lang="en-US" sz="1800" dirty="0">
                <a:solidFill>
                  <a:schemeClr val="tx1">
                    <a:lumMod val="50000"/>
                    <a:lumOff val="50000"/>
                  </a:schemeClr>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p:cNvGrpSpPr/>
        <p:nvPr/>
      </p:nvGrpSpPr>
      <p:grpSpPr>
        <a:xfrm>
          <a:off x="0" y="0"/>
          <a:ext cx="0" cy="0"/>
          <a:chOff x="0" y="0"/>
          <a:chExt cx="0" cy="0"/>
        </a:xfrm>
      </p:grpSpPr>
      <p:sp>
        <p:nvSpPr>
          <p:cNvPr id="21" name="Freeform 21"/>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23" name="TextBox 23"/>
          <p:cNvSpPr txBox="1"/>
          <p:nvPr/>
        </p:nvSpPr>
        <p:spPr>
          <a:xfrm>
            <a:off x="554766" y="534297"/>
            <a:ext cx="12259283"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Week 1: Time Management</a:t>
            </a:r>
          </a:p>
        </p:txBody>
      </p:sp>
      <p:sp>
        <p:nvSpPr>
          <p:cNvPr id="34" name="TextBox 33">
            <a:extLst>
              <a:ext uri="{FF2B5EF4-FFF2-40B4-BE49-F238E27FC236}">
                <a16:creationId xmlns:a16="http://schemas.microsoft.com/office/drawing/2014/main" id="{E291F324-EF51-D107-53D6-6467A9C1047E}"/>
              </a:ext>
            </a:extLst>
          </p:cNvPr>
          <p:cNvSpPr txBox="1"/>
          <p:nvPr/>
        </p:nvSpPr>
        <p:spPr>
          <a:xfrm>
            <a:off x="1867710" y="2466693"/>
            <a:ext cx="14917656" cy="5020477"/>
          </a:xfrm>
          <a:prstGeom prst="rect">
            <a:avLst/>
          </a:prstGeom>
          <a:noFill/>
        </p:spPr>
        <p:txBody>
          <a:bodyPr wrap="square">
            <a:spAutoFit/>
          </a:bodyPr>
          <a:lstStyle/>
          <a:p>
            <a:pPr>
              <a:lnSpc>
                <a:spcPct val="115000"/>
              </a:lnSpc>
              <a:spcAft>
                <a:spcPts val="1000"/>
              </a:spcAft>
              <a:buNone/>
            </a:pP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Duration: 45 minutes</a:t>
            </a:r>
          </a:p>
          <a:p>
            <a:pPr>
              <a:lnSpc>
                <a:spcPct val="115000"/>
              </a:lnSpc>
              <a:spcAft>
                <a:spcPts val="1000"/>
              </a:spcAft>
              <a:buNone/>
            </a:pPr>
            <a:b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b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Learning Outcomes:</a:t>
            </a:r>
          </a:p>
          <a:p>
            <a:pPr>
              <a:lnSpc>
                <a:spcPct val="115000"/>
              </a:lnSpc>
              <a:spcAft>
                <a:spcPts val="1000"/>
              </a:spcAft>
              <a:buNone/>
            </a:pPr>
            <a:endPar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Ultra-Bold" panose="020B0604020202020204" charset="0"/>
                <a:ea typeface="Open Sans Ultra-Bold" panose="020B0604020202020204" charset="0"/>
                <a:cs typeface="Open Sans Ultra-Bold" panose="020B0604020202020204" charset="0"/>
              </a:rPr>
              <a:t>Understand the importance of time management at university.</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Ultra-Bold" panose="020B0604020202020204" charset="0"/>
                <a:ea typeface="Open Sans Ultra-Bold" panose="020B0604020202020204" charset="0"/>
                <a:cs typeface="Open Sans Ultra-Bold" panose="020B0604020202020204" charset="0"/>
              </a:rPr>
              <a:t>Learn about two techniques: Time Blocking and Pomodoro Technique.</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Ultra-Bold" panose="020B0604020202020204" charset="0"/>
                <a:ea typeface="Open Sans Ultra-Bold" panose="020B0604020202020204" charset="0"/>
                <a:cs typeface="Open Sans Ultra-Bold" panose="020B0604020202020204" charset="0"/>
              </a:rPr>
              <a:t>Practice creating a personalised time management plan.</a:t>
            </a:r>
          </a:p>
        </p:txBody>
      </p:sp>
      <p:sp>
        <p:nvSpPr>
          <p:cNvPr id="3" name="Footer Placeholder 2">
            <a:extLst>
              <a:ext uri="{FF2B5EF4-FFF2-40B4-BE49-F238E27FC236}">
                <a16:creationId xmlns:a16="http://schemas.microsoft.com/office/drawing/2014/main" id="{166BA1BD-70A6-533E-ED3B-E63647042FDC}"/>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p:cNvGrpSpPr/>
        <p:nvPr/>
      </p:nvGrpSpPr>
      <p:grpSpPr>
        <a:xfrm>
          <a:off x="0" y="0"/>
          <a:ext cx="0" cy="0"/>
          <a:chOff x="0" y="0"/>
          <a:chExt cx="0" cy="0"/>
        </a:xfrm>
      </p:grpSpPr>
      <p:sp>
        <p:nvSpPr>
          <p:cNvPr id="3" name="Freeform 3"/>
          <p:cNvSpPr/>
          <p:nvPr/>
        </p:nvSpPr>
        <p:spPr>
          <a:xfrm>
            <a:off x="13593514" y="5370188"/>
            <a:ext cx="3911698" cy="3476522"/>
          </a:xfrm>
          <a:custGeom>
            <a:avLst/>
            <a:gdLst/>
            <a:ahLst/>
            <a:cxnLst/>
            <a:rect l="l" t="t" r="r" b="b"/>
            <a:pathLst>
              <a:path w="3911698" h="3476522">
                <a:moveTo>
                  <a:pt x="0" y="0"/>
                </a:moveTo>
                <a:lnTo>
                  <a:pt x="3911699" y="0"/>
                </a:lnTo>
                <a:lnTo>
                  <a:pt x="3911699" y="3476522"/>
                </a:lnTo>
                <a:lnTo>
                  <a:pt x="0" y="3476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E"/>
          </a:p>
        </p:txBody>
      </p:sp>
      <p:sp>
        <p:nvSpPr>
          <p:cNvPr id="4" name="TextBox 4"/>
          <p:cNvSpPr txBox="1"/>
          <p:nvPr/>
        </p:nvSpPr>
        <p:spPr>
          <a:xfrm>
            <a:off x="554766" y="438329"/>
            <a:ext cx="7399045" cy="880008"/>
          </a:xfrm>
          <a:prstGeom prst="rect">
            <a:avLst/>
          </a:prstGeom>
        </p:spPr>
        <p:txBody>
          <a:bodyPr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0-5mins - Discussion</a:t>
            </a:r>
          </a:p>
        </p:txBody>
      </p:sp>
      <p:sp>
        <p:nvSpPr>
          <p:cNvPr id="5" name="Freeform 5"/>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4"/>
            <a:stretch>
              <a:fillRect/>
            </a:stretch>
          </a:blipFill>
        </p:spPr>
        <p:txBody>
          <a:bodyPr/>
          <a:lstStyle/>
          <a:p>
            <a:endParaRPr lang="en-BE"/>
          </a:p>
        </p:txBody>
      </p:sp>
      <p:sp>
        <p:nvSpPr>
          <p:cNvPr id="6" name="TextBox 2">
            <a:extLst>
              <a:ext uri="{FF2B5EF4-FFF2-40B4-BE49-F238E27FC236}">
                <a16:creationId xmlns:a16="http://schemas.microsoft.com/office/drawing/2014/main" id="{C54781D2-1AF7-B0FE-C42D-F78873F52751}"/>
              </a:ext>
            </a:extLst>
          </p:cNvPr>
          <p:cNvSpPr txBox="1"/>
          <p:nvPr/>
        </p:nvSpPr>
        <p:spPr>
          <a:xfrm>
            <a:off x="1969562" y="2830577"/>
            <a:ext cx="12602471" cy="3077766"/>
          </a:xfrm>
          <a:prstGeom prst="rect">
            <a:avLst/>
          </a:prstGeom>
        </p:spPr>
        <p:txBody>
          <a:bodyPr wrap="square" lIns="0" tIns="0" rIns="0" bIns="0" rtlCol="0" anchor="t">
            <a:spAutoFit/>
          </a:bodyPr>
          <a:lstStyle/>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What’s your biggest challenge when managing time at university?</a:t>
            </a: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How do you currently plan your week?</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7" name="Footer Placeholder 2">
            <a:extLst>
              <a:ext uri="{FF2B5EF4-FFF2-40B4-BE49-F238E27FC236}">
                <a16:creationId xmlns:a16="http://schemas.microsoft.com/office/drawing/2014/main" id="{28D442CB-336B-E44C-E975-7561E553FBA7}"/>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A3AB8FAF-F147-6081-8999-02F18300CD1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2D83BD98-031E-2D19-E698-7177642D37F7}"/>
              </a:ext>
            </a:extLst>
          </p:cNvPr>
          <p:cNvSpPr txBox="1"/>
          <p:nvPr/>
        </p:nvSpPr>
        <p:spPr>
          <a:xfrm>
            <a:off x="554766" y="200892"/>
            <a:ext cx="12602471"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5-10mins – To do list </a:t>
            </a:r>
          </a:p>
        </p:txBody>
      </p:sp>
      <p:sp>
        <p:nvSpPr>
          <p:cNvPr id="5" name="Freeform 5">
            <a:extLst>
              <a:ext uri="{FF2B5EF4-FFF2-40B4-BE49-F238E27FC236}">
                <a16:creationId xmlns:a16="http://schemas.microsoft.com/office/drawing/2014/main" id="{D5C77F1A-B38B-718B-6C76-EF564FFDD3B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BF6E694B-B0AA-A5FC-24D7-4F910AFBCFAC}"/>
              </a:ext>
            </a:extLst>
          </p:cNvPr>
          <p:cNvSpPr txBox="1"/>
          <p:nvPr/>
        </p:nvSpPr>
        <p:spPr>
          <a:xfrm>
            <a:off x="1028700" y="2064086"/>
            <a:ext cx="16273626" cy="3693319"/>
          </a:xfrm>
          <a:prstGeom prst="rect">
            <a:avLst/>
          </a:prstGeom>
        </p:spPr>
        <p:txBody>
          <a:bodyPr wrap="square" lIns="0" tIns="0" rIns="0" bIns="0" rtlCol="0" anchor="t">
            <a:spAutoFit/>
          </a:bodyPr>
          <a:lstStyle/>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Putting it on paper gets it out of your head. </a:t>
            </a:r>
          </a:p>
          <a:p>
            <a:pPr marL="571500" lvl="0" indent="-571500">
              <a:buFont typeface="Arial" panose="020B0604020202020204" pitchFamily="34" charset="0"/>
              <a:buChar char="•"/>
            </a:pP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Task:</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Using the template write your to do list for the next week.</a:t>
            </a:r>
          </a:p>
          <a:p>
            <a:pPr marL="571500" lvl="0" indent="-571500">
              <a:buFont typeface="Arial" panose="020B0604020202020204" pitchFamily="34" charset="0"/>
              <a:buChar char="•"/>
            </a:pP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Example:</a:t>
            </a:r>
          </a:p>
        </p:txBody>
      </p:sp>
      <p:pic>
        <p:nvPicPr>
          <p:cNvPr id="7" name="Picture 6" descr="A screenshot of a computer&#10;&#10;AI-generated content may be incorrect.">
            <a:extLst>
              <a:ext uri="{FF2B5EF4-FFF2-40B4-BE49-F238E27FC236}">
                <a16:creationId xmlns:a16="http://schemas.microsoft.com/office/drawing/2014/main" id="{3E047E8D-49CB-DC68-87F0-F2FE18C63695}"/>
              </a:ext>
            </a:extLst>
          </p:cNvPr>
          <p:cNvPicPr>
            <a:picLocks noChangeAspect="1"/>
          </p:cNvPicPr>
          <p:nvPr/>
        </p:nvPicPr>
        <p:blipFill>
          <a:blip r:embed="rId4"/>
          <a:stretch>
            <a:fillRect/>
          </a:stretch>
        </p:blipFill>
        <p:spPr>
          <a:xfrm>
            <a:off x="6927260" y="5622225"/>
            <a:ext cx="10938965" cy="4463883"/>
          </a:xfrm>
          <a:prstGeom prst="rect">
            <a:avLst/>
          </a:prstGeom>
        </p:spPr>
      </p:pic>
      <p:sp>
        <p:nvSpPr>
          <p:cNvPr id="3" name="Footer Placeholder 2">
            <a:extLst>
              <a:ext uri="{FF2B5EF4-FFF2-40B4-BE49-F238E27FC236}">
                <a16:creationId xmlns:a16="http://schemas.microsoft.com/office/drawing/2014/main" id="{230F2D87-8EF1-44EA-0AF9-DE1F6FECA495}"/>
              </a:ext>
            </a:extLst>
          </p:cNvPr>
          <p:cNvSpPr>
            <a:spLocks noGrp="1"/>
          </p:cNvSpPr>
          <p:nvPr>
            <p:ph type="ftr" sz="quarter" idx="11"/>
          </p:nvPr>
        </p:nvSpPr>
        <p:spPr>
          <a:xfrm>
            <a:off x="664029" y="8915422"/>
            <a:ext cx="4452258" cy="851900"/>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4066668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4C68306B-A18E-F4A6-7E2F-A43565F6BF8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EAFB811-09EB-3BDC-8666-0AE7CEAE54FE}"/>
              </a:ext>
            </a:extLst>
          </p:cNvPr>
          <p:cNvSpPr txBox="1"/>
          <p:nvPr/>
        </p:nvSpPr>
        <p:spPr>
          <a:xfrm>
            <a:off x="554766" y="333153"/>
            <a:ext cx="12602471"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Time Blocking Explanation</a:t>
            </a:r>
          </a:p>
        </p:txBody>
      </p:sp>
      <p:sp>
        <p:nvSpPr>
          <p:cNvPr id="5" name="Freeform 5">
            <a:extLst>
              <a:ext uri="{FF2B5EF4-FFF2-40B4-BE49-F238E27FC236}">
                <a16:creationId xmlns:a16="http://schemas.microsoft.com/office/drawing/2014/main" id="{F7361A3F-3B9E-C249-8ED7-2138690F613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298B216F-F152-A8FE-64CB-806F6075EE00}"/>
              </a:ext>
            </a:extLst>
          </p:cNvPr>
          <p:cNvSpPr txBox="1"/>
          <p:nvPr/>
        </p:nvSpPr>
        <p:spPr>
          <a:xfrm>
            <a:off x="1459608" y="1757958"/>
            <a:ext cx="16273626" cy="6771084"/>
          </a:xfrm>
          <a:prstGeom prst="rect">
            <a:avLst/>
          </a:prstGeom>
        </p:spPr>
        <p:txBody>
          <a:bodyPr wrap="square" lIns="0" tIns="0" rIns="0" bIns="0" rtlCol="0" anchor="t">
            <a:spAutoFit/>
          </a:bodyPr>
          <a:lstStyle/>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Now you have a list of to dos. </a:t>
            </a: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But how do you plan and prioritise? </a:t>
            </a: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Time Blocking</a:t>
            </a: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Pros:</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Focus on 1 thing at a time</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Reduces overwhelm</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Gets things done – no more procrastination</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Helps prioritise tasks</a:t>
            </a: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Record of commitments </a:t>
            </a:r>
          </a:p>
          <a:p>
            <a:pPr marL="571500" lvl="0" indent="-571500">
              <a:buFont typeface="Arial" panose="020B0604020202020204" pitchFamily="34" charset="0"/>
              <a:buChar char="•"/>
            </a:pP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Footer Placeholder 2">
            <a:extLst>
              <a:ext uri="{FF2B5EF4-FFF2-40B4-BE49-F238E27FC236}">
                <a16:creationId xmlns:a16="http://schemas.microsoft.com/office/drawing/2014/main" id="{BFE8DF5A-B50C-B5D9-39EB-EAF24818B268}"/>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444812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F4C26C37-0F1C-672E-D5AC-1C1765142B8D}"/>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1CEBCBA-650A-A215-B8F8-C894E14C6854}"/>
              </a:ext>
            </a:extLst>
          </p:cNvPr>
          <p:cNvSpPr txBox="1"/>
          <p:nvPr/>
        </p:nvSpPr>
        <p:spPr>
          <a:xfrm>
            <a:off x="554766" y="247474"/>
            <a:ext cx="15267125"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Time Blocking Explanation cont.</a:t>
            </a:r>
          </a:p>
        </p:txBody>
      </p:sp>
      <p:sp>
        <p:nvSpPr>
          <p:cNvPr id="5" name="Freeform 5">
            <a:extLst>
              <a:ext uri="{FF2B5EF4-FFF2-40B4-BE49-F238E27FC236}">
                <a16:creationId xmlns:a16="http://schemas.microsoft.com/office/drawing/2014/main" id="{5482E5AF-941A-5AA9-AA90-7BDAA9C527BF}"/>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7E59B96E-3C3B-93EC-2274-6221A6664607}"/>
              </a:ext>
            </a:extLst>
          </p:cNvPr>
          <p:cNvSpPr txBox="1"/>
          <p:nvPr/>
        </p:nvSpPr>
        <p:spPr>
          <a:xfrm>
            <a:off x="1007187" y="1717331"/>
            <a:ext cx="16273626" cy="6771084"/>
          </a:xfrm>
          <a:prstGeom prst="rect">
            <a:avLst/>
          </a:prstGeom>
        </p:spPr>
        <p:txBody>
          <a:bodyPr wrap="square" lIns="0" tIns="0" rIns="0" bIns="0" rtlCol="0" anchor="t">
            <a:spAutoFit/>
          </a:bodyPr>
          <a:lstStyle/>
          <a:p>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How? </a:t>
            </a:r>
          </a:p>
          <a:p>
            <a:pPr lvl="0"/>
            <a:r>
              <a:rPr lang="en-GB" sz="4000" b="1" i="1" dirty="0">
                <a:solidFill>
                  <a:schemeClr val="bg1"/>
                </a:solidFill>
              </a:rPr>
              <a:t>Start with the non-negotiables  </a:t>
            </a:r>
            <a:r>
              <a:rPr lang="en-GB" sz="4000" i="1" dirty="0">
                <a:solidFill>
                  <a:schemeClr val="bg1"/>
                </a:solidFill>
              </a:rPr>
              <a:t>(Class, work, eat, sleep, exercise)</a:t>
            </a:r>
            <a:endParaRPr lang="en-GB" sz="4000" dirty="0">
              <a:solidFill>
                <a:schemeClr val="bg1"/>
              </a:solidFill>
            </a:endParaRPr>
          </a:p>
          <a:p>
            <a:pPr lvl="0"/>
            <a:r>
              <a:rPr lang="en-GB" sz="4000" b="1" i="1" dirty="0">
                <a:solidFill>
                  <a:schemeClr val="bg1"/>
                </a:solidFill>
              </a:rPr>
              <a:t>Deadlines and priorities </a:t>
            </a:r>
            <a:r>
              <a:rPr lang="en-GB" sz="4000" i="1" dirty="0">
                <a:solidFill>
                  <a:schemeClr val="bg1"/>
                </a:solidFill>
              </a:rPr>
              <a:t>(Finish lab report, submit assignment) </a:t>
            </a:r>
            <a:endParaRPr lang="en-GB" sz="4000" dirty="0">
              <a:solidFill>
                <a:schemeClr val="bg1"/>
              </a:solidFill>
            </a:endParaRPr>
          </a:p>
          <a:p>
            <a:pPr lvl="0"/>
            <a:r>
              <a:rPr lang="en-GB" sz="4000" b="1" i="1" dirty="0">
                <a:solidFill>
                  <a:schemeClr val="bg1"/>
                </a:solidFill>
              </a:rPr>
              <a:t>Block time:</a:t>
            </a:r>
            <a:r>
              <a:rPr lang="en-GB" sz="4000" i="1" dirty="0">
                <a:solidFill>
                  <a:schemeClr val="bg1"/>
                </a:solidFill>
              </a:rPr>
              <a:t> Block out the time you have available for study for specific tasks</a:t>
            </a:r>
          </a:p>
          <a:p>
            <a:pPr lvl="0"/>
            <a:r>
              <a:rPr lang="en-GB" sz="4000" b="1" i="1" dirty="0">
                <a:solidFill>
                  <a:schemeClr val="bg1"/>
                </a:solidFill>
              </a:rPr>
              <a:t>Minimise distractions:</a:t>
            </a:r>
            <a:r>
              <a:rPr lang="en-GB" sz="4000" i="1" dirty="0">
                <a:solidFill>
                  <a:schemeClr val="bg1"/>
                </a:solidFill>
              </a:rPr>
              <a:t> In each time block, focus just on the designated task. e.</a:t>
            </a:r>
            <a:endParaRPr lang="en-GB" sz="4000" dirty="0">
              <a:solidFill>
                <a:schemeClr val="bg1"/>
              </a:solidFill>
            </a:endParaRPr>
          </a:p>
          <a:p>
            <a:pPr lvl="0"/>
            <a:r>
              <a:rPr lang="en-GB" sz="4000" b="1" i="1" dirty="0">
                <a:solidFill>
                  <a:schemeClr val="bg1"/>
                </a:solidFill>
              </a:rPr>
              <a:t>Transition time:</a:t>
            </a:r>
            <a:r>
              <a:rPr lang="en-GB" sz="4000" i="1" dirty="0">
                <a:solidFill>
                  <a:schemeClr val="bg1"/>
                </a:solidFill>
              </a:rPr>
              <a:t> Allow for short breaks or transition periods </a:t>
            </a:r>
            <a:endParaRPr lang="en-GB" sz="4000" dirty="0">
              <a:solidFill>
                <a:schemeClr val="bg1"/>
              </a:solidFill>
            </a:endParaRPr>
          </a:p>
          <a:p>
            <a:pPr lvl="0"/>
            <a:r>
              <a:rPr lang="en-GB" sz="4000" b="1" i="1" dirty="0">
                <a:solidFill>
                  <a:schemeClr val="bg1"/>
                </a:solidFill>
              </a:rPr>
              <a:t>Mix it up:</a:t>
            </a:r>
            <a:r>
              <a:rPr lang="en-GB" sz="4000" i="1" dirty="0">
                <a:solidFill>
                  <a:schemeClr val="bg1"/>
                </a:solidFill>
              </a:rPr>
              <a:t> While time blocking provides structure, you need flexibility too. </a:t>
            </a:r>
            <a:endParaRPr lang="en-GB" sz="4000" dirty="0">
              <a:solidFill>
                <a:schemeClr val="bg1"/>
              </a:solidFill>
            </a:endParaRPr>
          </a:p>
          <a:p>
            <a:pPr lvl="0"/>
            <a:r>
              <a:rPr lang="en-GB" sz="4000" b="1" i="1" dirty="0">
                <a:solidFill>
                  <a:schemeClr val="bg1"/>
                </a:solidFill>
              </a:rPr>
              <a:t>Build in breaks:</a:t>
            </a:r>
            <a:r>
              <a:rPr lang="en-GB" sz="4000" i="1" dirty="0">
                <a:solidFill>
                  <a:schemeClr val="bg1"/>
                </a:solidFill>
              </a:rPr>
              <a:t> Be realistic. We all need proper breaks when we are studying. 			     Go for a walk, eat something, watch one episode.</a:t>
            </a:r>
            <a:endParaRPr lang="en-GB" sz="4000" dirty="0">
              <a:solidFill>
                <a:schemeClr val="bg1"/>
              </a:solidFill>
            </a:endParaRPr>
          </a:p>
          <a:p>
            <a:pPr lvl="0"/>
            <a:r>
              <a:rPr lang="en-GB" sz="4000" b="1" i="1" dirty="0">
                <a:solidFill>
                  <a:schemeClr val="bg1"/>
                </a:solidFill>
              </a:rPr>
              <a:t>Reflect:</a:t>
            </a:r>
            <a:r>
              <a:rPr lang="en-GB" sz="4000" i="1" dirty="0">
                <a:solidFill>
                  <a:schemeClr val="bg1"/>
                </a:solidFill>
              </a:rPr>
              <a:t> Review how well you adhered to your plan. What should you change?</a:t>
            </a: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742950" indent="-742950">
              <a:buFont typeface="+mj-lt"/>
              <a:buAutoNum type="arabicPeriod"/>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TextBox 2">
            <a:extLst>
              <a:ext uri="{FF2B5EF4-FFF2-40B4-BE49-F238E27FC236}">
                <a16:creationId xmlns:a16="http://schemas.microsoft.com/office/drawing/2014/main" id="{2FAB3D65-AA4A-7DB2-1872-F2B8DC9C9ADB}"/>
              </a:ext>
            </a:extLst>
          </p:cNvPr>
          <p:cNvSpPr txBox="1"/>
          <p:nvPr/>
        </p:nvSpPr>
        <p:spPr>
          <a:xfrm>
            <a:off x="8057699" y="7923338"/>
            <a:ext cx="11471563" cy="646331"/>
          </a:xfrm>
          <a:prstGeom prst="rect">
            <a:avLst/>
          </a:prstGeom>
          <a:noFill/>
        </p:spPr>
        <p:txBody>
          <a:bodyPr wrap="square">
            <a:spAutoFit/>
          </a:bodyPr>
          <a:lstStyle/>
          <a:p>
            <a:r>
              <a:rPr lang="en-GB" sz="3600" b="1" i="1" kern="1200" dirty="0">
                <a:solidFill>
                  <a:schemeClr val="bg1"/>
                </a:solidFill>
                <a:effectLst/>
                <a:latin typeface="+mn-lt"/>
                <a:ea typeface="+mn-ea"/>
                <a:cs typeface="+mn-cs"/>
              </a:rPr>
              <a:t>From: https://unireadytoolkit.com.au/study-smart/</a:t>
            </a:r>
          </a:p>
        </p:txBody>
      </p:sp>
      <p:sp>
        <p:nvSpPr>
          <p:cNvPr id="7" name="Footer Placeholder 2">
            <a:extLst>
              <a:ext uri="{FF2B5EF4-FFF2-40B4-BE49-F238E27FC236}">
                <a16:creationId xmlns:a16="http://schemas.microsoft.com/office/drawing/2014/main" id="{E8595D5D-9D19-89FE-B213-F5D40BB273A5}"/>
              </a:ext>
            </a:extLst>
          </p:cNvPr>
          <p:cNvSpPr>
            <a:spLocks noGrp="1"/>
          </p:cNvSpPr>
          <p:nvPr>
            <p:ph type="ftr" sz="quarter" idx="11"/>
          </p:nvPr>
        </p:nvSpPr>
        <p:spPr>
          <a:xfrm>
            <a:off x="713014" y="9083979"/>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353294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1B9F9B2B-9910-198A-0774-701CD8738363}"/>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3F6A8FD-574C-041A-2E22-316A8887F6DE}"/>
              </a:ext>
            </a:extLst>
          </p:cNvPr>
          <p:cNvSpPr txBox="1"/>
          <p:nvPr/>
        </p:nvSpPr>
        <p:spPr>
          <a:xfrm>
            <a:off x="554766" y="247474"/>
            <a:ext cx="12602471"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20-35mins – Time Blocking Task</a:t>
            </a:r>
          </a:p>
        </p:txBody>
      </p:sp>
      <p:sp>
        <p:nvSpPr>
          <p:cNvPr id="5" name="Freeform 5">
            <a:extLst>
              <a:ext uri="{FF2B5EF4-FFF2-40B4-BE49-F238E27FC236}">
                <a16:creationId xmlns:a16="http://schemas.microsoft.com/office/drawing/2014/main" id="{61A4239C-0572-7C8F-7255-DCDD3F9CE3B0}"/>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6E082DD7-78DF-88DC-C253-2F0E63DD31E9}"/>
              </a:ext>
            </a:extLst>
          </p:cNvPr>
          <p:cNvSpPr txBox="1"/>
          <p:nvPr/>
        </p:nvSpPr>
        <p:spPr>
          <a:xfrm>
            <a:off x="1007187" y="1386197"/>
            <a:ext cx="16273626" cy="615553"/>
          </a:xfrm>
          <a:prstGeom prst="rect">
            <a:avLst/>
          </a:prstGeom>
        </p:spPr>
        <p:txBody>
          <a:bodyPr wrap="square" lIns="0" tIns="0" rIns="0" bIns="0" rtlCol="0" anchor="t">
            <a:spAutoFit/>
          </a:bodyPr>
          <a:lstStyle/>
          <a:p>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Example</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pic>
        <p:nvPicPr>
          <p:cNvPr id="9" name="Picture 8" descr="A screenshot of a cell phone&#10;&#10;AI-generated content may be incorrect.">
            <a:extLst>
              <a:ext uri="{FF2B5EF4-FFF2-40B4-BE49-F238E27FC236}">
                <a16:creationId xmlns:a16="http://schemas.microsoft.com/office/drawing/2014/main" id="{0BD32B16-43DD-8188-496D-74E235AF42E3}"/>
              </a:ext>
            </a:extLst>
          </p:cNvPr>
          <p:cNvPicPr>
            <a:picLocks noChangeAspect="1"/>
          </p:cNvPicPr>
          <p:nvPr/>
        </p:nvPicPr>
        <p:blipFill>
          <a:blip r:embed="rId4"/>
          <a:stretch>
            <a:fillRect/>
          </a:stretch>
        </p:blipFill>
        <p:spPr>
          <a:xfrm>
            <a:off x="1007187" y="2250473"/>
            <a:ext cx="4839431" cy="6969285"/>
          </a:xfrm>
          <a:prstGeom prst="rect">
            <a:avLst/>
          </a:prstGeom>
        </p:spPr>
      </p:pic>
      <p:pic>
        <p:nvPicPr>
          <p:cNvPr id="11" name="Picture 10" descr="A screenshot of a calendar&#10;&#10;AI-generated content may be incorrect.">
            <a:extLst>
              <a:ext uri="{FF2B5EF4-FFF2-40B4-BE49-F238E27FC236}">
                <a16:creationId xmlns:a16="http://schemas.microsoft.com/office/drawing/2014/main" id="{08C68799-7D4B-2093-0B39-72569529C914}"/>
              </a:ext>
            </a:extLst>
          </p:cNvPr>
          <p:cNvPicPr>
            <a:picLocks noChangeAspect="1"/>
          </p:cNvPicPr>
          <p:nvPr/>
        </p:nvPicPr>
        <p:blipFill>
          <a:blip r:embed="rId5"/>
          <a:stretch>
            <a:fillRect/>
          </a:stretch>
        </p:blipFill>
        <p:spPr>
          <a:xfrm>
            <a:off x="6316848" y="2250473"/>
            <a:ext cx="5284533" cy="5663936"/>
          </a:xfrm>
          <a:prstGeom prst="rect">
            <a:avLst/>
          </a:prstGeom>
        </p:spPr>
      </p:pic>
      <p:pic>
        <p:nvPicPr>
          <p:cNvPr id="13" name="Picture 12" descr="A screenshot of a phone&#10;&#10;AI-generated content may be incorrect.">
            <a:extLst>
              <a:ext uri="{FF2B5EF4-FFF2-40B4-BE49-F238E27FC236}">
                <a16:creationId xmlns:a16="http://schemas.microsoft.com/office/drawing/2014/main" id="{9FB2A1EC-03FD-D254-8690-C6E0A4E3B6F6}"/>
              </a:ext>
            </a:extLst>
          </p:cNvPr>
          <p:cNvPicPr>
            <a:picLocks noChangeAspect="1"/>
          </p:cNvPicPr>
          <p:nvPr/>
        </p:nvPicPr>
        <p:blipFill>
          <a:blip r:embed="rId6"/>
          <a:stretch>
            <a:fillRect/>
          </a:stretch>
        </p:blipFill>
        <p:spPr>
          <a:xfrm>
            <a:off x="12071611" y="2288573"/>
            <a:ext cx="5523307" cy="5151272"/>
          </a:xfrm>
          <a:prstGeom prst="rect">
            <a:avLst/>
          </a:prstGeom>
        </p:spPr>
      </p:pic>
      <p:sp>
        <p:nvSpPr>
          <p:cNvPr id="3" name="Footer Placeholder 2">
            <a:extLst>
              <a:ext uri="{FF2B5EF4-FFF2-40B4-BE49-F238E27FC236}">
                <a16:creationId xmlns:a16="http://schemas.microsoft.com/office/drawing/2014/main" id="{559A5D59-76DF-37D2-85C2-510DF857AB06}"/>
              </a:ext>
            </a:extLst>
          </p:cNvPr>
          <p:cNvSpPr>
            <a:spLocks noGrp="1"/>
          </p:cNvSpPr>
          <p:nvPr>
            <p:ph type="ftr" sz="quarter" idx="11"/>
          </p:nvPr>
        </p:nvSpPr>
        <p:spPr>
          <a:xfrm>
            <a:off x="732947" y="9166587"/>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522522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55F66D42-2842-F802-60C9-DA2C41F15389}"/>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3B9B74B4-4C41-4985-79F5-62E67928567A}"/>
              </a:ext>
            </a:extLst>
          </p:cNvPr>
          <p:cNvSpPr txBox="1"/>
          <p:nvPr/>
        </p:nvSpPr>
        <p:spPr>
          <a:xfrm>
            <a:off x="554766" y="247474"/>
            <a:ext cx="12602471"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20-35mins – Time Blocking Task</a:t>
            </a:r>
          </a:p>
        </p:txBody>
      </p:sp>
      <p:sp>
        <p:nvSpPr>
          <p:cNvPr id="5" name="Freeform 5">
            <a:extLst>
              <a:ext uri="{FF2B5EF4-FFF2-40B4-BE49-F238E27FC236}">
                <a16:creationId xmlns:a16="http://schemas.microsoft.com/office/drawing/2014/main" id="{52242CB2-C2FE-3F0A-AD22-509AEF3C6341}"/>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E737AA8E-E2D3-55B4-923B-C70406A64417}"/>
              </a:ext>
            </a:extLst>
          </p:cNvPr>
          <p:cNvSpPr txBox="1"/>
          <p:nvPr/>
        </p:nvSpPr>
        <p:spPr>
          <a:xfrm>
            <a:off x="1007187" y="1386197"/>
            <a:ext cx="16273626" cy="7755969"/>
          </a:xfrm>
          <a:prstGeom prst="rect">
            <a:avLst/>
          </a:prstGeom>
        </p:spPr>
        <p:txBody>
          <a:bodyPr wrap="square" lIns="0" tIns="0" rIns="0" bIns="0" rtlCol="0" anchor="t">
            <a:spAutoFit/>
          </a:bodyPr>
          <a:lstStyle/>
          <a:p>
            <a:r>
              <a:rPr lang="en-GB" sz="3600" dirty="0">
                <a:solidFill>
                  <a:schemeClr val="bg1"/>
                </a:solidFill>
                <a:latin typeface="Open Sans Ultra-Bold" panose="020B0604020202020204" charset="0"/>
                <a:ea typeface="Open Sans Ultra-Bold" panose="020B0604020202020204" charset="0"/>
                <a:cs typeface="Open Sans Ultra-Bold" panose="020B0604020202020204" charset="0"/>
              </a:rPr>
              <a:t>Task </a:t>
            </a:r>
          </a:p>
          <a:p>
            <a:r>
              <a:rPr lang="en-GB" sz="3600" dirty="0">
                <a:solidFill>
                  <a:schemeClr val="bg1"/>
                </a:solidFill>
                <a:latin typeface="Open Sans Ultra-Bold" panose="020B0604020202020204" charset="0"/>
                <a:ea typeface="Open Sans Ultra-Bold" panose="020B0604020202020204" charset="0"/>
                <a:cs typeface="Open Sans Ultra-Bold" panose="020B0604020202020204" charset="0"/>
              </a:rPr>
              <a:t>Using the template provided, time block your time for 2 days, preferably one during the week and one at weekend. </a:t>
            </a:r>
          </a:p>
          <a:p>
            <a:endParaRPr lang="en-GB" sz="3600" dirty="0">
              <a:solidFill>
                <a:schemeClr val="bg1"/>
              </a:solidFill>
              <a:latin typeface="Open Sans Ultra-Bold" panose="020B0604020202020204" charset="0"/>
              <a:ea typeface="Open Sans Ultra-Bold" panose="020B0604020202020204" charset="0"/>
              <a:cs typeface="Open Sans Ultra-Bold" panose="020B0604020202020204" charset="0"/>
            </a:endParaRPr>
          </a:p>
          <a:p>
            <a:r>
              <a:rPr lang="en-GB" sz="3600" dirty="0">
                <a:solidFill>
                  <a:schemeClr val="bg1"/>
                </a:solidFill>
                <a:latin typeface="Open Sans Ultra-Bold" panose="020B0604020202020204" charset="0"/>
                <a:ea typeface="Open Sans Ultra-Bold" panose="020B0604020202020204" charset="0"/>
                <a:cs typeface="Open Sans Ultra-Bold" panose="020B0604020202020204" charset="0"/>
              </a:rPr>
              <a:t>Use this method:</a:t>
            </a:r>
          </a:p>
          <a:p>
            <a:pPr lvl="0"/>
            <a:r>
              <a:rPr lang="en-GB" sz="3600" b="1" i="1" dirty="0">
                <a:solidFill>
                  <a:schemeClr val="bg1"/>
                </a:solidFill>
              </a:rPr>
              <a:t>Start with the non-negotiables  </a:t>
            </a:r>
            <a:r>
              <a:rPr lang="en-GB" sz="3600" i="1" dirty="0">
                <a:solidFill>
                  <a:schemeClr val="bg1"/>
                </a:solidFill>
              </a:rPr>
              <a:t>(Class, work, eat, sleep, exercise)</a:t>
            </a:r>
            <a:endParaRPr lang="en-GB" sz="3600" dirty="0">
              <a:solidFill>
                <a:schemeClr val="bg1"/>
              </a:solidFill>
            </a:endParaRPr>
          </a:p>
          <a:p>
            <a:pPr lvl="0"/>
            <a:r>
              <a:rPr lang="en-GB" sz="3600" b="1" i="1" dirty="0">
                <a:solidFill>
                  <a:schemeClr val="bg1"/>
                </a:solidFill>
              </a:rPr>
              <a:t>Deadlines and priorities </a:t>
            </a:r>
            <a:r>
              <a:rPr lang="en-GB" sz="3600" i="1" dirty="0">
                <a:solidFill>
                  <a:schemeClr val="bg1"/>
                </a:solidFill>
              </a:rPr>
              <a:t>(Finish lab report, submit assignment) </a:t>
            </a:r>
            <a:endParaRPr lang="en-GB" sz="3600" dirty="0">
              <a:solidFill>
                <a:schemeClr val="bg1"/>
              </a:solidFill>
            </a:endParaRPr>
          </a:p>
          <a:p>
            <a:pPr lvl="0"/>
            <a:r>
              <a:rPr lang="en-GB" sz="3600" b="1" i="1" dirty="0">
                <a:solidFill>
                  <a:schemeClr val="bg1"/>
                </a:solidFill>
              </a:rPr>
              <a:t>Block time:</a:t>
            </a:r>
            <a:r>
              <a:rPr lang="en-GB" sz="3600" i="1" dirty="0">
                <a:solidFill>
                  <a:schemeClr val="bg1"/>
                </a:solidFill>
              </a:rPr>
              <a:t> Block out the time you have available for study for specific tasks</a:t>
            </a:r>
          </a:p>
          <a:p>
            <a:pPr lvl="0"/>
            <a:r>
              <a:rPr lang="en-GB" sz="3600" b="1" i="1" dirty="0">
                <a:solidFill>
                  <a:schemeClr val="bg1"/>
                </a:solidFill>
              </a:rPr>
              <a:t>Minimise distractions:</a:t>
            </a:r>
            <a:r>
              <a:rPr lang="en-GB" sz="3600" i="1" dirty="0">
                <a:solidFill>
                  <a:schemeClr val="bg1"/>
                </a:solidFill>
              </a:rPr>
              <a:t> In each time block, focus just on the designated task. e.</a:t>
            </a:r>
            <a:endParaRPr lang="en-GB" sz="3600" dirty="0">
              <a:solidFill>
                <a:schemeClr val="bg1"/>
              </a:solidFill>
            </a:endParaRPr>
          </a:p>
          <a:p>
            <a:pPr lvl="0"/>
            <a:r>
              <a:rPr lang="en-GB" sz="3600" b="1" i="1" dirty="0">
                <a:solidFill>
                  <a:schemeClr val="bg1"/>
                </a:solidFill>
              </a:rPr>
              <a:t>Transition time:</a:t>
            </a:r>
            <a:r>
              <a:rPr lang="en-GB" sz="3600" i="1" dirty="0">
                <a:solidFill>
                  <a:schemeClr val="bg1"/>
                </a:solidFill>
              </a:rPr>
              <a:t> Allow for short breaks or transition periods </a:t>
            </a:r>
            <a:endParaRPr lang="en-GB" sz="3600" dirty="0">
              <a:solidFill>
                <a:schemeClr val="bg1"/>
              </a:solidFill>
            </a:endParaRPr>
          </a:p>
          <a:p>
            <a:pPr lvl="0"/>
            <a:r>
              <a:rPr lang="en-GB" sz="3600" b="1" i="1" dirty="0">
                <a:solidFill>
                  <a:schemeClr val="bg1"/>
                </a:solidFill>
              </a:rPr>
              <a:t>Mix it up:</a:t>
            </a:r>
            <a:r>
              <a:rPr lang="en-GB" sz="3600" i="1" dirty="0">
                <a:solidFill>
                  <a:schemeClr val="bg1"/>
                </a:solidFill>
              </a:rPr>
              <a:t> While time blocking provides structure, you need flexibility too. </a:t>
            </a:r>
            <a:endParaRPr lang="en-GB" sz="3600" dirty="0">
              <a:solidFill>
                <a:schemeClr val="bg1"/>
              </a:solidFill>
            </a:endParaRPr>
          </a:p>
          <a:p>
            <a:pPr lvl="0"/>
            <a:r>
              <a:rPr lang="en-GB" sz="3600" b="1" i="1" dirty="0">
                <a:solidFill>
                  <a:schemeClr val="bg1"/>
                </a:solidFill>
              </a:rPr>
              <a:t>Build in breaks:</a:t>
            </a:r>
            <a:r>
              <a:rPr lang="en-GB" sz="3600" i="1" dirty="0">
                <a:solidFill>
                  <a:schemeClr val="bg1"/>
                </a:solidFill>
              </a:rPr>
              <a:t> Be realistic. We all need proper breaks when we are studying. 			     Go for a walk, eat something, watch one episode.</a:t>
            </a:r>
            <a:endParaRPr lang="en-GB" sz="3600" dirty="0">
              <a:solidFill>
                <a:schemeClr val="bg1"/>
              </a:solidFill>
            </a:endParaRPr>
          </a:p>
          <a:p>
            <a:pPr marL="742950" indent="-742950">
              <a:buFont typeface="+mj-lt"/>
              <a:buAutoNum type="arabicPeriod"/>
            </a:pPr>
            <a:endParaRPr lang="en-US" sz="36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TextBox 2">
            <a:extLst>
              <a:ext uri="{FF2B5EF4-FFF2-40B4-BE49-F238E27FC236}">
                <a16:creationId xmlns:a16="http://schemas.microsoft.com/office/drawing/2014/main" id="{F660E405-726B-3274-B065-5E5C746DBBC3}"/>
              </a:ext>
            </a:extLst>
          </p:cNvPr>
          <p:cNvSpPr txBox="1"/>
          <p:nvPr/>
        </p:nvSpPr>
        <p:spPr>
          <a:xfrm>
            <a:off x="8113104" y="8478233"/>
            <a:ext cx="11471563" cy="646331"/>
          </a:xfrm>
          <a:prstGeom prst="rect">
            <a:avLst/>
          </a:prstGeom>
          <a:noFill/>
        </p:spPr>
        <p:txBody>
          <a:bodyPr wrap="square">
            <a:spAutoFit/>
          </a:bodyPr>
          <a:lstStyle/>
          <a:p>
            <a:r>
              <a:rPr lang="en-GB" sz="3600" b="1" i="1" kern="1200" dirty="0">
                <a:solidFill>
                  <a:schemeClr val="bg1"/>
                </a:solidFill>
                <a:effectLst/>
                <a:latin typeface="+mn-lt"/>
                <a:ea typeface="+mn-ea"/>
                <a:cs typeface="+mn-cs"/>
              </a:rPr>
              <a:t>From: https://unireadytoolkit.com.au/study-smart/</a:t>
            </a:r>
          </a:p>
        </p:txBody>
      </p:sp>
      <p:sp>
        <p:nvSpPr>
          <p:cNvPr id="7" name="Footer Placeholder 2">
            <a:extLst>
              <a:ext uri="{FF2B5EF4-FFF2-40B4-BE49-F238E27FC236}">
                <a16:creationId xmlns:a16="http://schemas.microsoft.com/office/drawing/2014/main" id="{55FDD0BA-6038-E61F-0C7F-9FCEE7D03F66}"/>
              </a:ext>
            </a:extLst>
          </p:cNvPr>
          <p:cNvSpPr>
            <a:spLocks noGrp="1"/>
          </p:cNvSpPr>
          <p:nvPr>
            <p:ph type="ftr" sz="quarter" idx="11"/>
          </p:nvPr>
        </p:nvSpPr>
        <p:spPr>
          <a:xfrm>
            <a:off x="554766" y="9124564"/>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3677799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08F7681D-E997-2FA0-BD64-987C6583D16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7EB6942-05F4-A8EF-3EDA-BE1205CBA700}"/>
              </a:ext>
            </a:extLst>
          </p:cNvPr>
          <p:cNvSpPr txBox="1"/>
          <p:nvPr/>
        </p:nvSpPr>
        <p:spPr>
          <a:xfrm>
            <a:off x="554766" y="247474"/>
            <a:ext cx="16726047"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35-40mins – Explanation of Pomodoro Technique</a:t>
            </a:r>
          </a:p>
        </p:txBody>
      </p:sp>
      <p:sp>
        <p:nvSpPr>
          <p:cNvPr id="5" name="Freeform 5">
            <a:extLst>
              <a:ext uri="{FF2B5EF4-FFF2-40B4-BE49-F238E27FC236}">
                <a16:creationId xmlns:a16="http://schemas.microsoft.com/office/drawing/2014/main" id="{54C5ACFB-7A05-7D61-3DAD-18CAD11BE80F}"/>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462E7D15-CCE5-E526-2A1A-653725729475}"/>
              </a:ext>
            </a:extLst>
          </p:cNvPr>
          <p:cNvSpPr txBox="1"/>
          <p:nvPr/>
        </p:nvSpPr>
        <p:spPr>
          <a:xfrm>
            <a:off x="1007187" y="1386197"/>
            <a:ext cx="16273626" cy="8063746"/>
          </a:xfrm>
          <a:prstGeom prst="rect">
            <a:avLst/>
          </a:prstGeom>
        </p:spPr>
        <p:txBody>
          <a:bodyPr wrap="square" lIns="0" tIns="0" rIns="0" bIns="0" rtlCol="0" anchor="t">
            <a:spAutoFit/>
          </a:bodyPr>
          <a:lstStyle/>
          <a:p>
            <a:r>
              <a:rPr lang="en-GB" sz="3600" dirty="0">
                <a:solidFill>
                  <a:schemeClr val="bg1"/>
                </a:solidFill>
                <a:latin typeface="Open Sans Ultra-Bold" panose="020B0604020202020204" charset="0"/>
                <a:ea typeface="Open Sans Ultra-Bold" panose="020B0604020202020204" charset="0"/>
                <a:cs typeface="Open Sans Ultra-Bold" panose="020B0604020202020204" charset="0"/>
              </a:rPr>
              <a:t>Pomodoro </a:t>
            </a:r>
          </a:p>
          <a:p>
            <a:r>
              <a:rPr lang="en-GB" sz="3200" i="1" dirty="0">
                <a:solidFill>
                  <a:schemeClr val="bg1"/>
                </a:solidFill>
              </a:rPr>
              <a:t>Work in 25-minute intervals followed by a 5-minute break. </a:t>
            </a:r>
          </a:p>
          <a:p>
            <a:r>
              <a:rPr lang="en-GB" sz="3200" i="1" dirty="0">
                <a:solidFill>
                  <a:schemeClr val="bg1"/>
                </a:solidFill>
              </a:rPr>
              <a:t>After four rounds, you then take an extended break.</a:t>
            </a:r>
            <a:endParaRPr lang="en-GB" sz="3200" dirty="0">
              <a:solidFill>
                <a:schemeClr val="bg1"/>
              </a:solidFill>
            </a:endParaRPr>
          </a:p>
          <a:p>
            <a:endParaRPr lang="en-GB" sz="3200" b="1" i="1" dirty="0">
              <a:solidFill>
                <a:schemeClr val="bg1"/>
              </a:solidFill>
            </a:endParaRPr>
          </a:p>
          <a:p>
            <a:r>
              <a:rPr lang="en-GB" sz="3200" b="1" i="1" dirty="0">
                <a:solidFill>
                  <a:schemeClr val="bg1"/>
                </a:solidFill>
              </a:rPr>
              <a:t>The pros</a:t>
            </a:r>
            <a:endParaRPr lang="en-GB" sz="3200" dirty="0">
              <a:solidFill>
                <a:schemeClr val="bg1"/>
              </a:solidFill>
            </a:endParaRPr>
          </a:p>
          <a:p>
            <a:pPr lvl="0"/>
            <a:r>
              <a:rPr lang="en-GB" sz="3200" i="1" dirty="0">
                <a:solidFill>
                  <a:schemeClr val="bg1"/>
                </a:solidFill>
              </a:rPr>
              <a:t>Improves productivity by structuring your work and scheduling regular breaks</a:t>
            </a:r>
            <a:endParaRPr lang="en-GB" sz="3200" dirty="0">
              <a:solidFill>
                <a:schemeClr val="bg1"/>
              </a:solidFill>
            </a:endParaRPr>
          </a:p>
          <a:p>
            <a:pPr lvl="0"/>
            <a:r>
              <a:rPr lang="en-GB" sz="3200" i="1" dirty="0">
                <a:solidFill>
                  <a:schemeClr val="bg1"/>
                </a:solidFill>
              </a:rPr>
              <a:t>Useful for work that requires focus</a:t>
            </a:r>
          </a:p>
          <a:p>
            <a:pPr lvl="0"/>
            <a:endParaRPr lang="en-GB" sz="3200" b="1" i="1" dirty="0">
              <a:solidFill>
                <a:schemeClr val="bg1"/>
              </a:solidFill>
            </a:endParaRPr>
          </a:p>
          <a:p>
            <a:pPr lvl="0"/>
            <a:r>
              <a:rPr lang="en-GB" sz="3200" b="1" i="1" dirty="0">
                <a:solidFill>
                  <a:schemeClr val="bg1"/>
                </a:solidFill>
              </a:rPr>
              <a:t>Pro tip:</a:t>
            </a:r>
            <a:r>
              <a:rPr lang="en-GB" sz="3200" i="1" dirty="0">
                <a:solidFill>
                  <a:schemeClr val="bg1"/>
                </a:solidFill>
              </a:rPr>
              <a:t> Get rid of all distractions in your workspace so you can work uninterrupted for each 25-minute block. On your breaks, get up from your desk and move your body.</a:t>
            </a:r>
            <a:endParaRPr lang="en-GB" sz="3200" dirty="0">
              <a:solidFill>
                <a:schemeClr val="bg1"/>
              </a:solidFill>
            </a:endParaRPr>
          </a:p>
          <a:p>
            <a:endParaRPr lang="en-GB" sz="3600" dirty="0">
              <a:solidFill>
                <a:schemeClr val="bg1"/>
              </a:solidFill>
              <a:latin typeface="Open Sans Ultra-Bold" panose="020B0604020202020204" charset="0"/>
              <a:ea typeface="Open Sans Ultra-Bold" panose="020B0604020202020204" charset="0"/>
              <a:cs typeface="Open Sans Ultra-Bold" panose="020B0604020202020204" charset="0"/>
            </a:endParaRPr>
          </a:p>
          <a:p>
            <a:r>
              <a:rPr lang="en-US" dirty="0">
                <a:solidFill>
                  <a:schemeClr val="bg1"/>
                </a:solidFill>
                <a:latin typeface="Open Sans Ultra-Bold" panose="020B0604020202020204" charset="0"/>
                <a:ea typeface="Open Sans Ultra-Bold" panose="020B0604020202020204" charset="0"/>
                <a:cs typeface="Open Sans Ultra-Bold" panose="020B0604020202020204" charset="0"/>
                <a:hlinkClick r:id="rId4"/>
              </a:rPr>
              <a:t>https://www.youtube.com/shorts/Sp7mpyV5ohs</a:t>
            </a:r>
            <a:endParaRPr lang="en-US" dirty="0">
              <a:solidFill>
                <a:schemeClr val="bg1"/>
              </a:solidFill>
              <a:latin typeface="Open Sans Ultra-Bold" panose="020B0604020202020204" charset="0"/>
              <a:ea typeface="Open Sans Ultra-Bold" panose="020B0604020202020204" charset="0"/>
              <a:cs typeface="Open Sans Ultra-Bold" panose="020B0604020202020204" charset="0"/>
            </a:endParaRPr>
          </a:p>
          <a:p>
            <a:r>
              <a:rPr lang="en-US" dirty="0">
                <a:solidFill>
                  <a:schemeClr val="bg1"/>
                </a:solidFill>
                <a:latin typeface="Open Sans Ultra-Bold" panose="020B0604020202020204" charset="0"/>
                <a:ea typeface="Open Sans Ultra-Bold" panose="020B0604020202020204" charset="0"/>
                <a:cs typeface="Open Sans Ultra-Bold" panose="020B0604020202020204" charset="0"/>
                <a:hlinkClick r:id="rId5"/>
              </a:rPr>
              <a:t>https://www.youtube.com/watch?v=QACB1z6I8LQ</a:t>
            </a:r>
            <a:endParaRPr lang="en-US" dirty="0">
              <a:solidFill>
                <a:schemeClr val="bg1"/>
              </a:solidFill>
              <a:latin typeface="Open Sans Ultra-Bold" panose="020B0604020202020204" charset="0"/>
              <a:ea typeface="Open Sans Ultra-Bold" panose="020B0604020202020204" charset="0"/>
              <a:cs typeface="Open Sans Ultra-Bold" panose="020B0604020202020204" charset="0"/>
            </a:endParaRPr>
          </a:p>
          <a:p>
            <a:endParaRPr lang="en-US" sz="3600" dirty="0">
              <a:solidFill>
                <a:schemeClr val="bg1"/>
              </a:solidFill>
              <a:latin typeface="Open Sans Ultra-Bold" panose="020B0604020202020204" charset="0"/>
              <a:ea typeface="Open Sans Ultra-Bold" panose="020B0604020202020204" charset="0"/>
              <a:cs typeface="Open Sans Ultra-Bold" panose="020B0604020202020204" charset="0"/>
            </a:endParaRPr>
          </a:p>
          <a:p>
            <a:r>
              <a:rPr lang="en-GB" sz="3600" dirty="0">
                <a:solidFill>
                  <a:schemeClr val="bg1"/>
                </a:solidFill>
                <a:latin typeface="Open Sans Ultra-Bold" panose="020B0604020202020204" charset="0"/>
                <a:ea typeface="Open Sans Ultra-Bold" panose="020B0604020202020204" charset="0"/>
                <a:cs typeface="Open Sans Ultra-Bold" panose="020B0604020202020204" charset="0"/>
              </a:rPr>
              <a:t>Task: </a:t>
            </a:r>
            <a:r>
              <a:rPr lang="en-GB" sz="3600" b="1" dirty="0">
                <a:solidFill>
                  <a:schemeClr val="bg1"/>
                </a:solidFill>
                <a:latin typeface="Open Sans Light" panose="020F0502020204030204" pitchFamily="34" charset="0"/>
                <a:ea typeface="Open Sans Light" panose="020F0502020204030204" pitchFamily="34" charset="0"/>
                <a:cs typeface="Open Sans Light" panose="020F0502020204030204" pitchFamily="34" charset="0"/>
              </a:rPr>
              <a:t>Add a red star / circle to those events on your Time Block when you will use Pomodoro</a:t>
            </a:r>
            <a:endParaRPr lang="en-US" sz="3600" b="1" dirty="0">
              <a:solidFill>
                <a:schemeClr val="bg1"/>
              </a:solidFill>
              <a:latin typeface="Open Sans Light" panose="020F0502020204030204" pitchFamily="34" charset="0"/>
              <a:ea typeface="Open Sans Light" panose="020F0502020204030204" pitchFamily="34" charset="0"/>
              <a:cs typeface="Open Sans Light" panose="020F0502020204030204" pitchFamily="34" charset="0"/>
            </a:endParaRPr>
          </a:p>
        </p:txBody>
      </p:sp>
      <p:pic>
        <p:nvPicPr>
          <p:cNvPr id="2" name="Picture 1">
            <a:extLst>
              <a:ext uri="{FF2B5EF4-FFF2-40B4-BE49-F238E27FC236}">
                <a16:creationId xmlns:a16="http://schemas.microsoft.com/office/drawing/2014/main" id="{AB48C366-7395-03DA-D28A-748C6DD86933}"/>
              </a:ext>
            </a:extLst>
          </p:cNvPr>
          <p:cNvPicPr>
            <a:picLocks noChangeAspect="1"/>
          </p:cNvPicPr>
          <p:nvPr/>
        </p:nvPicPr>
        <p:blipFill>
          <a:blip r:embed="rId6"/>
          <a:stretch>
            <a:fillRect/>
          </a:stretch>
        </p:blipFill>
        <p:spPr>
          <a:xfrm>
            <a:off x="13743021" y="1324942"/>
            <a:ext cx="2810949" cy="2709836"/>
          </a:xfrm>
          <a:prstGeom prst="rect">
            <a:avLst/>
          </a:prstGeom>
        </p:spPr>
      </p:pic>
      <p:sp>
        <p:nvSpPr>
          <p:cNvPr id="7" name="Footer Placeholder 2">
            <a:extLst>
              <a:ext uri="{FF2B5EF4-FFF2-40B4-BE49-F238E27FC236}">
                <a16:creationId xmlns:a16="http://schemas.microsoft.com/office/drawing/2014/main" id="{19DB202C-DA14-DBF7-5389-2BB46D8DA3CA}"/>
              </a:ext>
            </a:extLst>
          </p:cNvPr>
          <p:cNvSpPr>
            <a:spLocks noGrp="1"/>
          </p:cNvSpPr>
          <p:nvPr>
            <p:ph type="ftr" sz="quarter" idx="11"/>
          </p:nvPr>
        </p:nvSpPr>
        <p:spPr>
          <a:xfrm>
            <a:off x="713014" y="9331453"/>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408301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BB76C1EB-846D-1F8F-B49D-2BE835FD40B8}"/>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59CBF11-90D6-CC6A-AC5C-67B800A19210}"/>
              </a:ext>
            </a:extLst>
          </p:cNvPr>
          <p:cNvSpPr txBox="1"/>
          <p:nvPr/>
        </p:nvSpPr>
        <p:spPr>
          <a:xfrm>
            <a:off x="554766" y="247474"/>
            <a:ext cx="16726047"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40-45mins – Reflection and Wrap Up</a:t>
            </a:r>
          </a:p>
        </p:txBody>
      </p:sp>
      <p:sp>
        <p:nvSpPr>
          <p:cNvPr id="5" name="Freeform 5">
            <a:extLst>
              <a:ext uri="{FF2B5EF4-FFF2-40B4-BE49-F238E27FC236}">
                <a16:creationId xmlns:a16="http://schemas.microsoft.com/office/drawing/2014/main" id="{F249AC78-B74A-8412-D172-3F56FAF9BC53}"/>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3" name="TextBox 2">
            <a:extLst>
              <a:ext uri="{FF2B5EF4-FFF2-40B4-BE49-F238E27FC236}">
                <a16:creationId xmlns:a16="http://schemas.microsoft.com/office/drawing/2014/main" id="{43CB0802-0536-8C3E-7983-C91C8E644CCC}"/>
              </a:ext>
            </a:extLst>
          </p:cNvPr>
          <p:cNvSpPr txBox="1"/>
          <p:nvPr/>
        </p:nvSpPr>
        <p:spPr>
          <a:xfrm>
            <a:off x="1309095" y="2911282"/>
            <a:ext cx="12784592" cy="2462213"/>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lessons did you learn from the tasks today? </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are you likely to use in the future?</a:t>
            </a:r>
          </a:p>
        </p:txBody>
      </p:sp>
      <p:sp>
        <p:nvSpPr>
          <p:cNvPr id="6" name="Footer Placeholder 2">
            <a:extLst>
              <a:ext uri="{FF2B5EF4-FFF2-40B4-BE49-F238E27FC236}">
                <a16:creationId xmlns:a16="http://schemas.microsoft.com/office/drawing/2014/main" id="{6D11C6CF-F58A-5C0C-F917-CEE6A561FF0C}"/>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996476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1D4E907D-C9E5-8A2E-90FB-5370F58F6BA1}"/>
            </a:ext>
          </a:extLst>
        </p:cNvPr>
        <p:cNvGrpSpPr/>
        <p:nvPr/>
      </p:nvGrpSpPr>
      <p:grpSpPr>
        <a:xfrm>
          <a:off x="0" y="0"/>
          <a:ext cx="0" cy="0"/>
          <a:chOff x="0" y="0"/>
          <a:chExt cx="0" cy="0"/>
        </a:xfrm>
      </p:grpSpPr>
      <p:sp>
        <p:nvSpPr>
          <p:cNvPr id="21" name="Freeform 21">
            <a:extLst>
              <a:ext uri="{FF2B5EF4-FFF2-40B4-BE49-F238E27FC236}">
                <a16:creationId xmlns:a16="http://schemas.microsoft.com/office/drawing/2014/main" id="{0E4E3061-F790-0EA6-9217-7DA3AA15A36F}"/>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23" name="TextBox 23">
            <a:extLst>
              <a:ext uri="{FF2B5EF4-FFF2-40B4-BE49-F238E27FC236}">
                <a16:creationId xmlns:a16="http://schemas.microsoft.com/office/drawing/2014/main" id="{7A8D6B87-6C3B-B7FF-5505-5C29E2CB1FF0}"/>
              </a:ext>
            </a:extLst>
          </p:cNvPr>
          <p:cNvSpPr txBox="1"/>
          <p:nvPr/>
        </p:nvSpPr>
        <p:spPr>
          <a:xfrm>
            <a:off x="554766" y="534297"/>
            <a:ext cx="17178468"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Week 2: Effective Studying - Notetaking</a:t>
            </a:r>
          </a:p>
        </p:txBody>
      </p:sp>
      <p:sp>
        <p:nvSpPr>
          <p:cNvPr id="34" name="TextBox 33">
            <a:extLst>
              <a:ext uri="{FF2B5EF4-FFF2-40B4-BE49-F238E27FC236}">
                <a16:creationId xmlns:a16="http://schemas.microsoft.com/office/drawing/2014/main" id="{BE51933F-027F-A70F-37A3-83B2D4B5A600}"/>
              </a:ext>
            </a:extLst>
          </p:cNvPr>
          <p:cNvSpPr txBox="1"/>
          <p:nvPr/>
        </p:nvSpPr>
        <p:spPr>
          <a:xfrm>
            <a:off x="1083593" y="2685007"/>
            <a:ext cx="14917656" cy="4312591"/>
          </a:xfrm>
          <a:prstGeom prst="rect">
            <a:avLst/>
          </a:prstGeom>
          <a:noFill/>
        </p:spPr>
        <p:txBody>
          <a:bodyPr wrap="square">
            <a:spAutoFit/>
          </a:bodyPr>
          <a:lstStyle/>
          <a:p>
            <a:pPr>
              <a:lnSpc>
                <a:spcPct val="115000"/>
              </a:lnSpc>
              <a:spcAft>
                <a:spcPts val="1000"/>
              </a:spcAft>
              <a:buNone/>
            </a:pP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Duration: 45 minutes</a:t>
            </a:r>
          </a:p>
          <a:p>
            <a:pPr>
              <a:lnSpc>
                <a:spcPct val="115000"/>
              </a:lnSpc>
              <a:spcAft>
                <a:spcPts val="1000"/>
              </a:spcAft>
              <a:buNone/>
            </a:pP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Learning Outcomes:</a:t>
            </a:r>
          </a:p>
          <a:p>
            <a:pPr>
              <a:lnSpc>
                <a:spcPct val="115000"/>
              </a:lnSpc>
              <a:spcAft>
                <a:spcPts val="1000"/>
              </a:spcAft>
              <a:buNone/>
            </a:pPr>
            <a:endPar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rPr>
              <a:t>Identify the strengths and limitations of different note‑taking methods </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rPr>
              <a:t>Apply a note taking method to a short task.</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latin typeface="Open Sans ExtraBold" panose="020F0502020204030204" pitchFamily="34" charset="0"/>
                <a:ea typeface="Open Sans ExtraBold" panose="020F0502020204030204" pitchFamily="34" charset="0"/>
                <a:cs typeface="Open Sans ExtraBold" panose="020F0502020204030204" pitchFamily="34" charset="0"/>
              </a:rPr>
              <a:t>R</a:t>
            </a:r>
            <a:r>
              <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rPr>
              <a:t>eflect on which method(s) best support their own learning style.</a:t>
            </a:r>
          </a:p>
        </p:txBody>
      </p:sp>
      <p:sp>
        <p:nvSpPr>
          <p:cNvPr id="3" name="Footer Placeholder 2">
            <a:extLst>
              <a:ext uri="{FF2B5EF4-FFF2-40B4-BE49-F238E27FC236}">
                <a16:creationId xmlns:a16="http://schemas.microsoft.com/office/drawing/2014/main" id="{3BC62284-B73D-FD94-2FA6-1FAB7186FE7F}"/>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1160941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AE79A324-BB7B-995D-E623-2C374F7A62A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DDD8605E-67E6-4E4B-312A-6BCC0E893E3E}"/>
              </a:ext>
            </a:extLst>
          </p:cNvPr>
          <p:cNvSpPr/>
          <p:nvPr/>
        </p:nvSpPr>
        <p:spPr>
          <a:xfrm>
            <a:off x="13593514" y="5370188"/>
            <a:ext cx="3911698" cy="3476522"/>
          </a:xfrm>
          <a:custGeom>
            <a:avLst/>
            <a:gdLst/>
            <a:ahLst/>
            <a:cxnLst/>
            <a:rect l="l" t="t" r="r" b="b"/>
            <a:pathLst>
              <a:path w="3911698" h="3476522">
                <a:moveTo>
                  <a:pt x="0" y="0"/>
                </a:moveTo>
                <a:lnTo>
                  <a:pt x="3911699" y="0"/>
                </a:lnTo>
                <a:lnTo>
                  <a:pt x="3911699" y="3476522"/>
                </a:lnTo>
                <a:lnTo>
                  <a:pt x="0" y="3476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E"/>
          </a:p>
        </p:txBody>
      </p:sp>
      <p:sp>
        <p:nvSpPr>
          <p:cNvPr id="4" name="TextBox 4">
            <a:extLst>
              <a:ext uri="{FF2B5EF4-FFF2-40B4-BE49-F238E27FC236}">
                <a16:creationId xmlns:a16="http://schemas.microsoft.com/office/drawing/2014/main" id="{448905D3-1C67-D793-17F4-6361FDD3CAE6}"/>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0-10mins – Warm Up – Recall Challenge</a:t>
            </a:r>
          </a:p>
        </p:txBody>
      </p:sp>
      <p:sp>
        <p:nvSpPr>
          <p:cNvPr id="5" name="Freeform 5">
            <a:extLst>
              <a:ext uri="{FF2B5EF4-FFF2-40B4-BE49-F238E27FC236}">
                <a16:creationId xmlns:a16="http://schemas.microsoft.com/office/drawing/2014/main" id="{4B55957E-40E3-2038-061B-AB0BEB163E09}"/>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4"/>
            <a:stretch>
              <a:fillRect/>
            </a:stretch>
          </a:blipFill>
        </p:spPr>
        <p:txBody>
          <a:bodyPr/>
          <a:lstStyle/>
          <a:p>
            <a:endParaRPr lang="en-BE"/>
          </a:p>
        </p:txBody>
      </p:sp>
      <p:sp>
        <p:nvSpPr>
          <p:cNvPr id="6" name="TextBox 2">
            <a:extLst>
              <a:ext uri="{FF2B5EF4-FFF2-40B4-BE49-F238E27FC236}">
                <a16:creationId xmlns:a16="http://schemas.microsoft.com/office/drawing/2014/main" id="{65A667CE-E461-4401-6923-400D1BFE6DFE}"/>
              </a:ext>
            </a:extLst>
          </p:cNvPr>
          <p:cNvSpPr txBox="1"/>
          <p:nvPr/>
        </p:nvSpPr>
        <p:spPr>
          <a:xfrm>
            <a:off x="991043" y="1440290"/>
            <a:ext cx="12784592" cy="8002191"/>
          </a:xfrm>
          <a:prstGeom prst="rect">
            <a:avLst/>
          </a:prstGeom>
        </p:spPr>
        <p:txBody>
          <a:bodyPr wrap="square" lIns="0" tIns="0" rIns="0" bIns="0" rtlCol="0" anchor="t">
            <a:spAutoFit/>
          </a:bodyPr>
          <a:lstStyle/>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Task:</a:t>
            </a: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Listen to the following audio clip and </a:t>
            </a:r>
            <a:r>
              <a:rPr lang="en-GB" sz="4000" u="sng" dirty="0">
                <a:solidFill>
                  <a:schemeClr val="bg1"/>
                </a:solidFill>
                <a:latin typeface="Open Sans Ultra-Bold" panose="020B0604020202020204" charset="0"/>
                <a:ea typeface="Open Sans Ultra-Bold" panose="020B0604020202020204" charset="0"/>
                <a:cs typeface="Open Sans Ultra-Bold" panose="020B0604020202020204" charset="0"/>
              </a:rPr>
              <a:t>afterwards</a:t>
            </a: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 - write down everything you remember. </a:t>
            </a: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hlinkClick r:id="rId5"/>
              </a:rPr>
              <a:t>https://www.bbc.co.uk/learningenglish/english/features/6-minute-english/ep-200326</a:t>
            </a: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Compare what you remember with your neighbour</a:t>
            </a: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Discuss: </a:t>
            </a:r>
          </a:p>
          <a:p>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What made recall difficult? </a:t>
            </a:r>
          </a:p>
          <a:p>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How would note taking help? </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7" name="Footer Placeholder 2">
            <a:extLst>
              <a:ext uri="{FF2B5EF4-FFF2-40B4-BE49-F238E27FC236}">
                <a16:creationId xmlns:a16="http://schemas.microsoft.com/office/drawing/2014/main" id="{7202A159-64F9-EAE7-2C89-82A6EE43FB32}"/>
              </a:ext>
            </a:extLst>
          </p:cNvPr>
          <p:cNvSpPr>
            <a:spLocks noGrp="1"/>
          </p:cNvSpPr>
          <p:nvPr>
            <p:ph type="ftr" sz="quarter" idx="11"/>
          </p:nvPr>
        </p:nvSpPr>
        <p:spPr>
          <a:xfrm>
            <a:off x="713014" y="9262593"/>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2652907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854CB6BD-E660-5A24-A946-3D426B483423}"/>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7E8AE663-F615-BD08-DCBA-87CB49C21762}"/>
              </a:ext>
            </a:extLst>
          </p:cNvPr>
          <p:cNvSpPr/>
          <p:nvPr/>
        </p:nvSpPr>
        <p:spPr>
          <a:xfrm>
            <a:off x="13593514" y="5370188"/>
            <a:ext cx="3911698" cy="3476522"/>
          </a:xfrm>
          <a:custGeom>
            <a:avLst/>
            <a:gdLst/>
            <a:ahLst/>
            <a:cxnLst/>
            <a:rect l="l" t="t" r="r" b="b"/>
            <a:pathLst>
              <a:path w="3911698" h="3476522">
                <a:moveTo>
                  <a:pt x="0" y="0"/>
                </a:moveTo>
                <a:lnTo>
                  <a:pt x="3911699" y="0"/>
                </a:lnTo>
                <a:lnTo>
                  <a:pt x="3911699" y="3476522"/>
                </a:lnTo>
                <a:lnTo>
                  <a:pt x="0" y="3476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E"/>
          </a:p>
        </p:txBody>
      </p:sp>
      <p:sp>
        <p:nvSpPr>
          <p:cNvPr id="4" name="TextBox 4">
            <a:extLst>
              <a:ext uri="{FF2B5EF4-FFF2-40B4-BE49-F238E27FC236}">
                <a16:creationId xmlns:a16="http://schemas.microsoft.com/office/drawing/2014/main" id="{A8E061CD-2933-A600-6E2B-C47BE022DA27}"/>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0AB0ED7F-253B-53A0-9E31-61F9FED3E2F1}"/>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4"/>
            <a:stretch>
              <a:fillRect/>
            </a:stretch>
          </a:blipFill>
        </p:spPr>
        <p:txBody>
          <a:bodyPr/>
          <a:lstStyle/>
          <a:p>
            <a:endParaRPr lang="en-BE"/>
          </a:p>
        </p:txBody>
      </p:sp>
      <p:sp>
        <p:nvSpPr>
          <p:cNvPr id="6" name="TextBox 2">
            <a:extLst>
              <a:ext uri="{FF2B5EF4-FFF2-40B4-BE49-F238E27FC236}">
                <a16:creationId xmlns:a16="http://schemas.microsoft.com/office/drawing/2014/main" id="{97EA1643-4D0D-9B16-CDDA-3593DBE70BB8}"/>
              </a:ext>
            </a:extLst>
          </p:cNvPr>
          <p:cNvSpPr txBox="1"/>
          <p:nvPr/>
        </p:nvSpPr>
        <p:spPr>
          <a:xfrm>
            <a:off x="991043" y="1440290"/>
            <a:ext cx="12784592" cy="4924425"/>
          </a:xfrm>
          <a:prstGeom prst="rect">
            <a:avLst/>
          </a:prstGeom>
        </p:spPr>
        <p:txBody>
          <a:bodyPr wrap="square" lIns="0" tIns="0" rIns="0" bIns="0" rtlCol="0" anchor="t">
            <a:spAutoFit/>
          </a:bodyPr>
          <a:lstStyle/>
          <a:p>
            <a:pPr lvl="0"/>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lvl="0"/>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Short introduction to:</a:t>
            </a:r>
          </a:p>
          <a:p>
            <a:pPr lvl="0"/>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Cornell Method</a:t>
            </a: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Outline Method</a:t>
            </a: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Boxing Method</a:t>
            </a: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Charting Method</a:t>
            </a: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Mapping Method</a:t>
            </a:r>
          </a:p>
        </p:txBody>
      </p:sp>
      <p:sp>
        <p:nvSpPr>
          <p:cNvPr id="7" name="TextBox 6">
            <a:extLst>
              <a:ext uri="{FF2B5EF4-FFF2-40B4-BE49-F238E27FC236}">
                <a16:creationId xmlns:a16="http://schemas.microsoft.com/office/drawing/2014/main" id="{3A9D2CA4-323D-8AD3-F465-4CD127F159B0}"/>
              </a:ext>
            </a:extLst>
          </p:cNvPr>
          <p:cNvSpPr txBox="1"/>
          <p:nvPr/>
        </p:nvSpPr>
        <p:spPr>
          <a:xfrm>
            <a:off x="8585516" y="8846710"/>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8" name="Footer Placeholder 2">
            <a:extLst>
              <a:ext uri="{FF2B5EF4-FFF2-40B4-BE49-F238E27FC236}">
                <a16:creationId xmlns:a16="http://schemas.microsoft.com/office/drawing/2014/main" id="{B9411030-6DF3-4732-0F06-D1EEB8DD0AEE}"/>
              </a:ext>
            </a:extLst>
          </p:cNvPr>
          <p:cNvSpPr>
            <a:spLocks noGrp="1"/>
          </p:cNvSpPr>
          <p:nvPr>
            <p:ph type="ftr" sz="quarter" idx="11"/>
          </p:nvPr>
        </p:nvSpPr>
        <p:spPr>
          <a:xfrm>
            <a:off x="713014" y="9331453"/>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35553448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596DDECC-69EE-8B48-A3C4-FA0AB10535BB}"/>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E3632483-FFFD-A87D-C032-D94DC2529D1A}"/>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D0D58CE1-5A33-06CC-6EB5-21D7F531F53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6FD6C0E8-F833-EE80-34E5-7C7148F99BD5}"/>
              </a:ext>
            </a:extLst>
          </p:cNvPr>
          <p:cNvSpPr txBox="1"/>
          <p:nvPr/>
        </p:nvSpPr>
        <p:spPr>
          <a:xfrm>
            <a:off x="991043" y="1440290"/>
            <a:ext cx="12784592" cy="1231106"/>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Cornell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2" name="TextBox 1">
            <a:extLst>
              <a:ext uri="{FF2B5EF4-FFF2-40B4-BE49-F238E27FC236}">
                <a16:creationId xmlns:a16="http://schemas.microsoft.com/office/drawing/2014/main" id="{DCEB8E3C-F4E4-2347-2C16-733261CF1D23}"/>
              </a:ext>
            </a:extLst>
          </p:cNvPr>
          <p:cNvSpPr txBox="1"/>
          <p:nvPr/>
        </p:nvSpPr>
        <p:spPr>
          <a:xfrm>
            <a:off x="8737916" y="8664288"/>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pic>
        <p:nvPicPr>
          <p:cNvPr id="7" name="Picture 6" descr="An example of the Cornell notetaking method displayed on a single A4 page. At the top of the page is the overarching title. Below the title is the main notetaking section of the page. This section is divided into two vertical columns. The left column has heading ‘Keyword &amp; Questions' and the right column has the heading 'Notes'. Use the left column to write the keywords and questions you want to take notes on, use the right column to write your notes. The bottom third of the page is horizontally sectioned off with the heading ‘Summary’. Use this bottom section to summarise everything.  ">
            <a:extLst>
              <a:ext uri="{FF2B5EF4-FFF2-40B4-BE49-F238E27FC236}">
                <a16:creationId xmlns:a16="http://schemas.microsoft.com/office/drawing/2014/main" id="{5F046E64-5453-B64E-0E4F-64A8582D54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1043" y="2143765"/>
            <a:ext cx="5448469" cy="7704906"/>
          </a:xfrm>
          <a:prstGeom prst="rect">
            <a:avLst/>
          </a:prstGeom>
          <a:noFill/>
          <a:ln>
            <a:noFill/>
          </a:ln>
        </p:spPr>
      </p:pic>
      <p:sp>
        <p:nvSpPr>
          <p:cNvPr id="9" name="TextBox 8">
            <a:extLst>
              <a:ext uri="{FF2B5EF4-FFF2-40B4-BE49-F238E27FC236}">
                <a16:creationId xmlns:a16="http://schemas.microsoft.com/office/drawing/2014/main" id="{5BC3B8BC-2E99-F156-7D48-F549D52383B8}"/>
              </a:ext>
            </a:extLst>
          </p:cNvPr>
          <p:cNvSpPr txBox="1"/>
          <p:nvPr/>
        </p:nvSpPr>
        <p:spPr>
          <a:xfrm>
            <a:off x="7469258" y="2216695"/>
            <a:ext cx="9790042" cy="6044347"/>
          </a:xfrm>
          <a:prstGeom prst="rect">
            <a:avLst/>
          </a:prstGeom>
          <a:noFill/>
        </p:spPr>
        <p:txBody>
          <a:bodyPr wrap="square">
            <a:spAutoFit/>
          </a:bodyPr>
          <a:lstStyle/>
          <a:p>
            <a:pPr>
              <a:lnSpc>
                <a:spcPct val="115000"/>
              </a:lnSpc>
              <a:spcAft>
                <a:spcPts val="1000"/>
              </a:spcAft>
              <a:buNone/>
            </a:pPr>
            <a:r>
              <a:rPr lang="en-GB" sz="2800" b="1"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The pros</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Great for summarising and reviewing content.</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Encourages deep engagement with the content.</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Ideal for structured review of notes before exams.</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a:lnSpc>
                <a:spcPct val="115000"/>
              </a:lnSpc>
              <a:spcAft>
                <a:spcPts val="1000"/>
              </a:spcAft>
              <a:buNone/>
            </a:pPr>
            <a:r>
              <a:rPr lang="en-GB" sz="2800" b="1"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Keep in mind</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You may write and rewrite your Cornell notes, as you become more confident with the content.</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a:lnSpc>
                <a:spcPct val="115000"/>
              </a:lnSpc>
              <a:spcAft>
                <a:spcPts val="1000"/>
              </a:spcAft>
              <a:buNone/>
            </a:pPr>
            <a:r>
              <a:rPr lang="en-GB" sz="2800" b="1"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Best for</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Structured review of content before exams</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i="1" dirty="0">
                <a:solidFill>
                  <a:schemeClr val="bg1"/>
                </a:solidFill>
                <a:effectLst/>
                <a:latin typeface="Calibri Light" panose="020F0302020204030204" pitchFamily="34" charset="0"/>
                <a:ea typeface="MS Mincho" panose="02020609040205080304" pitchFamily="49" charset="-128"/>
                <a:cs typeface="Arial" panose="020B0604020202020204" pitchFamily="34" charset="0"/>
              </a:rPr>
              <a:t>Highlighting key ideas in a lecture</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p:txBody>
      </p:sp>
      <p:sp>
        <p:nvSpPr>
          <p:cNvPr id="8" name="Footer Placeholder 2">
            <a:extLst>
              <a:ext uri="{FF2B5EF4-FFF2-40B4-BE49-F238E27FC236}">
                <a16:creationId xmlns:a16="http://schemas.microsoft.com/office/drawing/2014/main" id="{B6BD8B14-8E72-7112-2174-08BE0CA235F1}"/>
              </a:ext>
            </a:extLst>
          </p:cNvPr>
          <p:cNvSpPr>
            <a:spLocks noGrp="1"/>
          </p:cNvSpPr>
          <p:nvPr>
            <p:ph type="ftr" sz="quarter" idx="11"/>
          </p:nvPr>
        </p:nvSpPr>
        <p:spPr>
          <a:xfrm>
            <a:off x="871263" y="938298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16893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E9EFAEB0-EEC6-0EA2-A697-7C95D956D20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53DD1B07-069A-0983-D7C7-B5F68CB5234C}"/>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D9900D86-F857-AACF-F5C4-32BFAC583C4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AE573511-8716-3C4B-63E5-DC3A855867C9}"/>
              </a:ext>
            </a:extLst>
          </p:cNvPr>
          <p:cNvSpPr txBox="1"/>
          <p:nvPr/>
        </p:nvSpPr>
        <p:spPr>
          <a:xfrm>
            <a:off x="991043" y="1440290"/>
            <a:ext cx="12784592" cy="1231106"/>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Outline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2" name="TextBox 1">
            <a:extLst>
              <a:ext uri="{FF2B5EF4-FFF2-40B4-BE49-F238E27FC236}">
                <a16:creationId xmlns:a16="http://schemas.microsoft.com/office/drawing/2014/main" id="{F822D173-BE1D-B737-258B-AAE0449F4C8F}"/>
              </a:ext>
            </a:extLst>
          </p:cNvPr>
          <p:cNvSpPr txBox="1"/>
          <p:nvPr/>
        </p:nvSpPr>
        <p:spPr>
          <a:xfrm>
            <a:off x="8781458" y="8330805"/>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9" name="TextBox 8">
            <a:extLst>
              <a:ext uri="{FF2B5EF4-FFF2-40B4-BE49-F238E27FC236}">
                <a16:creationId xmlns:a16="http://schemas.microsoft.com/office/drawing/2014/main" id="{6D38E415-C472-94B7-1DE7-C0E8D13B4DBA}"/>
              </a:ext>
            </a:extLst>
          </p:cNvPr>
          <p:cNvSpPr txBox="1"/>
          <p:nvPr/>
        </p:nvSpPr>
        <p:spPr>
          <a:xfrm>
            <a:off x="7469258" y="2216695"/>
            <a:ext cx="10818742" cy="6375720"/>
          </a:xfrm>
          <a:prstGeom prst="rect">
            <a:avLst/>
          </a:prstGeom>
          <a:noFill/>
        </p:spPr>
        <p:txBody>
          <a:bodyPr wrap="square">
            <a:spAutoFit/>
          </a:bodyPr>
          <a:lstStyle/>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pros</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nSpc>
                <a:spcPct val="150000"/>
              </a:lnSpc>
            </a:pPr>
            <a:r>
              <a:rPr lang="en-GB" sz="28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It’s simple, quick and effective for organising ideas.</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Keep in mind</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nSpc>
                <a:spcPct val="150000"/>
              </a:lnSpc>
            </a:pPr>
            <a:r>
              <a:rPr lang="en-GB" sz="28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simplicity of the Outline Method may mean it’s harder to capture more nuanced information.</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nSpc>
                <a:spcPct val="150000"/>
              </a:lnSpc>
            </a:pPr>
            <a:r>
              <a:rPr lang="en-GB" sz="28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It’s text-heavy, so may be less useful where visual information is required.</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Best for</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nSpc>
                <a:spcPct val="150000"/>
              </a:lnSpc>
            </a:pPr>
            <a:r>
              <a:rPr lang="en-GB" sz="28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Great for note-taking during lectures or when reading before class.</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lvl="0">
              <a:lnSpc>
                <a:spcPct val="150000"/>
              </a:lnSpc>
            </a:pPr>
            <a:r>
              <a:rPr lang="en-GB" sz="2800"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Subjects with well-structured and hierarchical content.</a:t>
            </a:r>
            <a:endParaRPr lang="en-GB" sz="2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a:p>
            <a:pPr marL="342900" lvl="0" indent="-342900">
              <a:lnSpc>
                <a:spcPct val="115000"/>
              </a:lnSpc>
              <a:spcAft>
                <a:spcPts val="1000"/>
              </a:spcAft>
              <a:buSzPts val="1000"/>
              <a:buFont typeface="Symbol" panose="05050102010706020507" pitchFamily="18" charset="2"/>
              <a:buChar char=""/>
              <a:tabLst>
                <a:tab pos="457200" algn="l"/>
              </a:tabLst>
            </a:pP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p:txBody>
      </p:sp>
      <p:pic>
        <p:nvPicPr>
          <p:cNvPr id="3" name="Picture 2" descr="An example of the Outline notetaking method displayed on a single A4 page. At the top of the page is the overarching title. Below the title on the first row of the page, you will write the first main topic. One line below the first main topic heading is a dot point where you write your subtopic notes. Below each subtopic heading are multiple dot points where you expand with notes on; supporting facts, questions and differing viewpoints related to the topics. Once you have a finished with your subtopic notes you will start your second main topic and repeat the process described above">
            <a:extLst>
              <a:ext uri="{FF2B5EF4-FFF2-40B4-BE49-F238E27FC236}">
                <a16:creationId xmlns:a16="http://schemas.microsoft.com/office/drawing/2014/main" id="{FDF30979-D1C1-098D-A6CB-115F9D5020D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1043" y="2145092"/>
            <a:ext cx="5448469" cy="7703579"/>
          </a:xfrm>
          <a:prstGeom prst="rect">
            <a:avLst/>
          </a:prstGeom>
          <a:noFill/>
          <a:ln>
            <a:noFill/>
          </a:ln>
        </p:spPr>
      </p:pic>
      <p:sp>
        <p:nvSpPr>
          <p:cNvPr id="8" name="Footer Placeholder 2">
            <a:extLst>
              <a:ext uri="{FF2B5EF4-FFF2-40B4-BE49-F238E27FC236}">
                <a16:creationId xmlns:a16="http://schemas.microsoft.com/office/drawing/2014/main" id="{DED5247F-EF44-839C-48E0-57F2273F2E6B}"/>
              </a:ext>
            </a:extLst>
          </p:cNvPr>
          <p:cNvSpPr>
            <a:spLocks noGrp="1"/>
          </p:cNvSpPr>
          <p:nvPr>
            <p:ph type="ftr" sz="quarter" idx="11"/>
          </p:nvPr>
        </p:nvSpPr>
        <p:spPr>
          <a:xfrm>
            <a:off x="713014" y="9370897"/>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3000991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F4CFB739-5BB8-BC04-AE4C-75F657EA65A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88CA7418-6905-1986-D7D6-D93B64AB2BB7}"/>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E5146C15-C6E4-22E3-9017-1804B0479061}"/>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2E01B6B7-B4EB-62E8-39B0-F8958AA6D0C2}"/>
              </a:ext>
            </a:extLst>
          </p:cNvPr>
          <p:cNvSpPr txBox="1"/>
          <p:nvPr/>
        </p:nvSpPr>
        <p:spPr>
          <a:xfrm>
            <a:off x="991043" y="1440290"/>
            <a:ext cx="12784592" cy="1231106"/>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Boxing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2" name="TextBox 1">
            <a:extLst>
              <a:ext uri="{FF2B5EF4-FFF2-40B4-BE49-F238E27FC236}">
                <a16:creationId xmlns:a16="http://schemas.microsoft.com/office/drawing/2014/main" id="{CC1CF2A0-F702-E157-97F1-97F6DF37ED77}"/>
              </a:ext>
            </a:extLst>
          </p:cNvPr>
          <p:cNvSpPr txBox="1"/>
          <p:nvPr/>
        </p:nvSpPr>
        <p:spPr>
          <a:xfrm>
            <a:off x="8694373" y="8846710"/>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9" name="TextBox 8">
            <a:extLst>
              <a:ext uri="{FF2B5EF4-FFF2-40B4-BE49-F238E27FC236}">
                <a16:creationId xmlns:a16="http://schemas.microsoft.com/office/drawing/2014/main" id="{76731A8A-886D-08A0-DAC9-8ED4CAE62B11}"/>
              </a:ext>
            </a:extLst>
          </p:cNvPr>
          <p:cNvSpPr txBox="1"/>
          <p:nvPr/>
        </p:nvSpPr>
        <p:spPr>
          <a:xfrm>
            <a:off x="7383339" y="1753038"/>
            <a:ext cx="10818742" cy="7668381"/>
          </a:xfrm>
          <a:prstGeom prst="rect">
            <a:avLst/>
          </a:prstGeom>
          <a:noFill/>
        </p:spPr>
        <p:txBody>
          <a:bodyPr wrap="square">
            <a:spAutoFit/>
          </a:bodyPr>
          <a:lstStyle/>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pros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Clearly organises information visually into boxes.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Encourages clear and concise notes (to fit into boxes!), which means 	better topic understanding.</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Keep in mind</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Can be time-consuming.</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Best for</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Note-taking on topics you’re already familiar with.</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When you want a visual but flexible organisation for notes.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Getting clear on a topic and discovering what areas you don’t 	understand so well.</a:t>
            </a:r>
          </a:p>
          <a:p>
            <a:pPr marL="342900" lvl="0" indent="-342900">
              <a:lnSpc>
                <a:spcPct val="115000"/>
              </a:lnSpc>
              <a:spcAft>
                <a:spcPts val="1000"/>
              </a:spcAft>
              <a:buSzPts val="1000"/>
              <a:buFont typeface="Symbol" panose="05050102010706020507" pitchFamily="18" charset="2"/>
              <a:buChar char=""/>
              <a:tabLst>
                <a:tab pos="457200" algn="l"/>
              </a:tabLst>
            </a:pP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p:txBody>
      </p:sp>
      <p:pic>
        <p:nvPicPr>
          <p:cNvPr id="7" name="Picture 6" descr="An example of the Boxing notetaking method displayed on a single page. At the top of the page, the main overarching topic heading is written. Under the main topic heading anywhere on the page you will write subtopic headings. Under each subtopic heading you will write dot point notes. After completing the notes for each sub-topic, you will draw a colored border around each subtopic and its set of notes to box them in. Finally, you draw a border in a different color around the main topic heading encircling all the subtopic note boxes to group them together in one box. This exact process will be repeated for another main topic.">
            <a:extLst>
              <a:ext uri="{FF2B5EF4-FFF2-40B4-BE49-F238E27FC236}">
                <a16:creationId xmlns:a16="http://schemas.microsoft.com/office/drawing/2014/main" id="{A7319D40-884A-B3E9-E393-07826792DBC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4766" y="2216695"/>
            <a:ext cx="5826156" cy="8238735"/>
          </a:xfrm>
          <a:prstGeom prst="rect">
            <a:avLst/>
          </a:prstGeom>
          <a:noFill/>
          <a:ln>
            <a:noFill/>
          </a:ln>
        </p:spPr>
      </p:pic>
      <p:sp>
        <p:nvSpPr>
          <p:cNvPr id="8" name="Footer Placeholder 2">
            <a:extLst>
              <a:ext uri="{FF2B5EF4-FFF2-40B4-BE49-F238E27FC236}">
                <a16:creationId xmlns:a16="http://schemas.microsoft.com/office/drawing/2014/main" id="{ABEB6F7B-5B46-87B6-7DB5-B2112C8843E9}"/>
              </a:ext>
            </a:extLst>
          </p:cNvPr>
          <p:cNvSpPr>
            <a:spLocks noGrp="1"/>
          </p:cNvSpPr>
          <p:nvPr>
            <p:ph type="ftr" sz="quarter" idx="11"/>
          </p:nvPr>
        </p:nvSpPr>
        <p:spPr>
          <a:xfrm>
            <a:off x="991043" y="9339438"/>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414274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80BADA78-C820-2773-C197-B74DF29C113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132B320D-3F2C-8704-A88D-9D3C1E01B314}"/>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9C26C09C-9579-977C-6339-DDAD757C040F}"/>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18391DDF-6B64-1460-83FE-ABFD24D0B55A}"/>
              </a:ext>
            </a:extLst>
          </p:cNvPr>
          <p:cNvSpPr txBox="1"/>
          <p:nvPr/>
        </p:nvSpPr>
        <p:spPr>
          <a:xfrm>
            <a:off x="991043" y="1440290"/>
            <a:ext cx="12784592" cy="1231106"/>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Charting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2" name="TextBox 1">
            <a:extLst>
              <a:ext uri="{FF2B5EF4-FFF2-40B4-BE49-F238E27FC236}">
                <a16:creationId xmlns:a16="http://schemas.microsoft.com/office/drawing/2014/main" id="{A171AED4-1381-7590-6860-20A0C9B57645}"/>
              </a:ext>
            </a:extLst>
          </p:cNvPr>
          <p:cNvSpPr txBox="1"/>
          <p:nvPr/>
        </p:nvSpPr>
        <p:spPr>
          <a:xfrm>
            <a:off x="8541973" y="8070305"/>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9" name="TextBox 8">
            <a:extLst>
              <a:ext uri="{FF2B5EF4-FFF2-40B4-BE49-F238E27FC236}">
                <a16:creationId xmlns:a16="http://schemas.microsoft.com/office/drawing/2014/main" id="{34BC54FB-55C6-1203-1664-30A958E4AB06}"/>
              </a:ext>
            </a:extLst>
          </p:cNvPr>
          <p:cNvSpPr txBox="1"/>
          <p:nvPr/>
        </p:nvSpPr>
        <p:spPr>
          <a:xfrm>
            <a:off x="7469258" y="2216695"/>
            <a:ext cx="10818742" cy="5729389"/>
          </a:xfrm>
          <a:prstGeom prst="rect">
            <a:avLst/>
          </a:prstGeom>
          <a:noFill/>
        </p:spPr>
        <p:txBody>
          <a:bodyPr wrap="square">
            <a:spAutoFit/>
          </a:bodyPr>
          <a:lstStyle/>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pros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Offers a great structure for understanding data-driven content.</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Keep in mind</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It may not be useful for text-heavy topics or where the information is 	difficult to categorise.</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Best for</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Practicing recall for quizzes or exams, especially for reviewing 	numerical information and statistics.</a:t>
            </a:r>
          </a:p>
          <a:p>
            <a:pPr marL="342900" lvl="0" indent="-342900">
              <a:lnSpc>
                <a:spcPct val="115000"/>
              </a:lnSpc>
              <a:spcAft>
                <a:spcPts val="1000"/>
              </a:spcAft>
              <a:buSzPts val="1000"/>
              <a:buFont typeface="Symbol" panose="05050102010706020507" pitchFamily="18" charset="2"/>
              <a:buChar char=""/>
              <a:tabLst>
                <a:tab pos="457200" algn="l"/>
              </a:tabLst>
            </a:pP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p:txBody>
      </p:sp>
      <p:pic>
        <p:nvPicPr>
          <p:cNvPr id="3" name="Picture 2" descr="An example of the Charting method on a single A4 page. At the top of the page the main overarching topic heading is written. Below the main topic heading the page is divided into multiple columns. Each column represents a subtopic. You write dot point notes beneath each subtopic heading all the way down the page.">
            <a:extLst>
              <a:ext uri="{FF2B5EF4-FFF2-40B4-BE49-F238E27FC236}">
                <a16:creationId xmlns:a16="http://schemas.microsoft.com/office/drawing/2014/main" id="{AA3ED979-6EBE-C547-59C6-874FA6118E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1043" y="2216695"/>
            <a:ext cx="5429635" cy="7679619"/>
          </a:xfrm>
          <a:prstGeom prst="rect">
            <a:avLst/>
          </a:prstGeom>
          <a:noFill/>
          <a:ln>
            <a:noFill/>
          </a:ln>
        </p:spPr>
      </p:pic>
      <p:sp>
        <p:nvSpPr>
          <p:cNvPr id="8" name="Footer Placeholder 2">
            <a:extLst>
              <a:ext uri="{FF2B5EF4-FFF2-40B4-BE49-F238E27FC236}">
                <a16:creationId xmlns:a16="http://schemas.microsoft.com/office/drawing/2014/main" id="{C26A4B1B-A598-F368-C118-E152A3F1B1A6}"/>
              </a:ext>
            </a:extLst>
          </p:cNvPr>
          <p:cNvSpPr>
            <a:spLocks noGrp="1"/>
          </p:cNvSpPr>
          <p:nvPr>
            <p:ph type="ftr" sz="quarter" idx="11"/>
          </p:nvPr>
        </p:nvSpPr>
        <p:spPr>
          <a:xfrm>
            <a:off x="871263" y="9331453"/>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0082897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D81D247A-0E56-6D1D-0F1E-D14B6268A42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56104D1C-AE6D-3E20-CDCC-BD4C04A4D06B}"/>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10-20mins – Note taking Methods</a:t>
            </a:r>
          </a:p>
        </p:txBody>
      </p:sp>
      <p:sp>
        <p:nvSpPr>
          <p:cNvPr id="5" name="Freeform 5">
            <a:extLst>
              <a:ext uri="{FF2B5EF4-FFF2-40B4-BE49-F238E27FC236}">
                <a16:creationId xmlns:a16="http://schemas.microsoft.com/office/drawing/2014/main" id="{89BAF71A-4FD8-EAEF-DFA1-4211CA97A9E2}"/>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5914688C-06F3-8802-CBA6-E35A120D1996}"/>
              </a:ext>
            </a:extLst>
          </p:cNvPr>
          <p:cNvSpPr txBox="1"/>
          <p:nvPr/>
        </p:nvSpPr>
        <p:spPr>
          <a:xfrm>
            <a:off x="991043" y="1440290"/>
            <a:ext cx="12784592" cy="615553"/>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Mapping Method</a:t>
            </a:r>
          </a:p>
        </p:txBody>
      </p:sp>
      <p:sp>
        <p:nvSpPr>
          <p:cNvPr id="2" name="TextBox 1">
            <a:extLst>
              <a:ext uri="{FF2B5EF4-FFF2-40B4-BE49-F238E27FC236}">
                <a16:creationId xmlns:a16="http://schemas.microsoft.com/office/drawing/2014/main" id="{7C36C785-F42F-0897-3166-13DECDAD396A}"/>
              </a:ext>
            </a:extLst>
          </p:cNvPr>
          <p:cNvSpPr txBox="1"/>
          <p:nvPr/>
        </p:nvSpPr>
        <p:spPr>
          <a:xfrm>
            <a:off x="8629058" y="9325451"/>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9" name="TextBox 8">
            <a:extLst>
              <a:ext uri="{FF2B5EF4-FFF2-40B4-BE49-F238E27FC236}">
                <a16:creationId xmlns:a16="http://schemas.microsoft.com/office/drawing/2014/main" id="{4A4B63CB-13B4-A329-4DEB-FFA6ACDAA474}"/>
              </a:ext>
            </a:extLst>
          </p:cNvPr>
          <p:cNvSpPr txBox="1"/>
          <p:nvPr/>
        </p:nvSpPr>
        <p:spPr>
          <a:xfrm>
            <a:off x="7469258" y="2216695"/>
            <a:ext cx="10818742" cy="7135158"/>
          </a:xfrm>
          <a:prstGeom prst="rect">
            <a:avLst/>
          </a:prstGeom>
          <a:noFill/>
        </p:spPr>
        <p:txBody>
          <a:bodyPr wrap="square">
            <a:spAutoFit/>
          </a:bodyPr>
          <a:lstStyle/>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The Pros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Encourages creative representation of information, </a:t>
            </a:r>
            <a:r>
              <a:rPr lang="en-GB" sz="2800" b="1" i="1"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inc</a:t>
            </a: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concepts.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Represents the relationships between pieces of information.</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Keep in mind</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It’s not well suited to note-taking for subjects where you need to 	remember lots of detail.</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Best for</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Learning complex or abstract concepts.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Understanding the big-picture themes or ideas in your subjects.</a:t>
            </a:r>
          </a:p>
          <a:p>
            <a:pPr>
              <a:lnSpc>
                <a:spcPct val="150000"/>
              </a:lnSpc>
            </a:pPr>
            <a:r>
              <a:rPr lang="en-GB" sz="2800" b="1" i="1"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	Mapping out plans for assessments like essays, reports or 	presentations</a:t>
            </a:r>
            <a:endParaRPr lang="en-GB" sz="2800" dirty="0">
              <a:solidFill>
                <a:schemeClr val="bg1"/>
              </a:solidFill>
              <a:effectLst/>
              <a:latin typeface="Calibri" panose="020F0502020204030204" pitchFamily="34" charset="0"/>
              <a:ea typeface="MS Mincho" panose="02020609040205080304" pitchFamily="49" charset="-128"/>
              <a:cs typeface="Arial" panose="020B0604020202020204" pitchFamily="34" charset="0"/>
            </a:endParaRPr>
          </a:p>
        </p:txBody>
      </p:sp>
      <p:pic>
        <p:nvPicPr>
          <p:cNvPr id="7" name="Picture 6" descr="An example of the Mapping Method for notetaking displayed on a single page. In the center of the page, the main topic heading is written. Branches or arrows are drawn extending out from the main topic heading to subtopic headings. From each subtopic heading further branches or arrows are drawn to your notes. The result is an outwardly expanding graphic centered around the main topic heading.">
            <a:extLst>
              <a:ext uri="{FF2B5EF4-FFF2-40B4-BE49-F238E27FC236}">
                <a16:creationId xmlns:a16="http://schemas.microsoft.com/office/drawing/2014/main" id="{16A17CA3-8B7B-AFF8-B4C0-687A2FFD254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6160" y="2786131"/>
            <a:ext cx="7107179" cy="5026026"/>
          </a:xfrm>
          <a:prstGeom prst="rect">
            <a:avLst/>
          </a:prstGeom>
          <a:noFill/>
          <a:ln>
            <a:noFill/>
          </a:ln>
        </p:spPr>
      </p:pic>
      <p:sp>
        <p:nvSpPr>
          <p:cNvPr id="8" name="Footer Placeholder 2">
            <a:extLst>
              <a:ext uri="{FF2B5EF4-FFF2-40B4-BE49-F238E27FC236}">
                <a16:creationId xmlns:a16="http://schemas.microsoft.com/office/drawing/2014/main" id="{6F6C89BA-EDDD-C6D4-4A54-3387F34DC626}"/>
              </a:ext>
            </a:extLst>
          </p:cNvPr>
          <p:cNvSpPr>
            <a:spLocks noGrp="1"/>
          </p:cNvSpPr>
          <p:nvPr>
            <p:ph type="ftr" sz="quarter" idx="11"/>
          </p:nvPr>
        </p:nvSpPr>
        <p:spPr>
          <a:xfrm>
            <a:off x="397330" y="9034931"/>
            <a:ext cx="6986010" cy="523221"/>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51907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7C9F8006-953D-B06A-A2FC-31B5AD9C04BE}"/>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950C577A-B861-FA0F-442D-86D64EBDB1FA}"/>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20-30mins – Note taking - Task</a:t>
            </a:r>
          </a:p>
        </p:txBody>
      </p:sp>
      <p:sp>
        <p:nvSpPr>
          <p:cNvPr id="5" name="Freeform 5">
            <a:extLst>
              <a:ext uri="{FF2B5EF4-FFF2-40B4-BE49-F238E27FC236}">
                <a16:creationId xmlns:a16="http://schemas.microsoft.com/office/drawing/2014/main" id="{EF0E0C09-F887-F503-E28D-2F100EDD6DCC}"/>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A2FC07A4-BD5E-EF6E-2489-BE4E00C308CC}"/>
              </a:ext>
            </a:extLst>
          </p:cNvPr>
          <p:cNvSpPr txBox="1"/>
          <p:nvPr/>
        </p:nvSpPr>
        <p:spPr>
          <a:xfrm>
            <a:off x="1332634" y="2355598"/>
            <a:ext cx="12784592" cy="6155531"/>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Choose a note taking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Either watch the video or use an example text to make notes on a topic.</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hlinkClick r:id="rId4"/>
              </a:rPr>
              <a:t>https://www.youtube.com/watch?v=1wHT-dq7SG0</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2" name="TextBox 1">
            <a:extLst>
              <a:ext uri="{FF2B5EF4-FFF2-40B4-BE49-F238E27FC236}">
                <a16:creationId xmlns:a16="http://schemas.microsoft.com/office/drawing/2014/main" id="{8EDF4FC3-ED91-5999-10B3-DC63A95484CE}"/>
              </a:ext>
            </a:extLst>
          </p:cNvPr>
          <p:cNvSpPr txBox="1"/>
          <p:nvPr/>
        </p:nvSpPr>
        <p:spPr>
          <a:xfrm>
            <a:off x="8630826" y="8868604"/>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7" name="Footer Placeholder 2">
            <a:extLst>
              <a:ext uri="{FF2B5EF4-FFF2-40B4-BE49-F238E27FC236}">
                <a16:creationId xmlns:a16="http://schemas.microsoft.com/office/drawing/2014/main" id="{71078625-2237-B12F-FBB9-FF92C874ABC9}"/>
              </a:ext>
            </a:extLst>
          </p:cNvPr>
          <p:cNvSpPr>
            <a:spLocks noGrp="1"/>
          </p:cNvSpPr>
          <p:nvPr>
            <p:ph type="ftr" sz="quarter" idx="11"/>
          </p:nvPr>
        </p:nvSpPr>
        <p:spPr>
          <a:xfrm>
            <a:off x="713014" y="9271525"/>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3962067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188FE75B-E95A-3141-A84D-D179C670B05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035C7CF-1D46-268B-270A-1A1E41B3FD63}"/>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30-35mins – Note taking - Discussion</a:t>
            </a:r>
          </a:p>
        </p:txBody>
      </p:sp>
      <p:sp>
        <p:nvSpPr>
          <p:cNvPr id="5" name="Freeform 5">
            <a:extLst>
              <a:ext uri="{FF2B5EF4-FFF2-40B4-BE49-F238E27FC236}">
                <a16:creationId xmlns:a16="http://schemas.microsoft.com/office/drawing/2014/main" id="{B2D2C1F7-1850-CA10-DE7E-5B8797DD6810}"/>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41932F75-7D89-F8B5-5BFB-3D2AAD5BDE1A}"/>
              </a:ext>
            </a:extLst>
          </p:cNvPr>
          <p:cNvSpPr txBox="1"/>
          <p:nvPr/>
        </p:nvSpPr>
        <p:spPr>
          <a:xfrm>
            <a:off x="1309095" y="2911282"/>
            <a:ext cx="12784592" cy="4308872"/>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Discuss with your partner </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1028700" lvl="1"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was useful about your method?</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1028700" lvl="1"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Was it best suited to the task?</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1028700" lvl="1"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would you do differently next time? </a:t>
            </a:r>
          </a:p>
        </p:txBody>
      </p:sp>
      <p:sp>
        <p:nvSpPr>
          <p:cNvPr id="2" name="TextBox 1">
            <a:extLst>
              <a:ext uri="{FF2B5EF4-FFF2-40B4-BE49-F238E27FC236}">
                <a16:creationId xmlns:a16="http://schemas.microsoft.com/office/drawing/2014/main" id="{BC2FB6E6-CE03-D0E6-99BC-D9C7AF2907BE}"/>
              </a:ext>
            </a:extLst>
          </p:cNvPr>
          <p:cNvSpPr txBox="1"/>
          <p:nvPr/>
        </p:nvSpPr>
        <p:spPr>
          <a:xfrm>
            <a:off x="8607287" y="8317987"/>
            <a:ext cx="10972800" cy="523220"/>
          </a:xfrm>
          <a:prstGeom prst="rect">
            <a:avLst/>
          </a:prstGeom>
          <a:noFill/>
        </p:spPr>
        <p:txBody>
          <a:bodyPr wrap="square">
            <a:spAutoFit/>
          </a:bodyPr>
          <a:lstStyle/>
          <a:p>
            <a:r>
              <a:rPr lang="en-GB" sz="2800" dirty="0">
                <a:solidFill>
                  <a:schemeClr val="bg1"/>
                </a:solidFill>
              </a:rPr>
              <a:t>All resources from: https://unireadytoolkit.com.au/study-smart/</a:t>
            </a:r>
          </a:p>
        </p:txBody>
      </p:sp>
      <p:sp>
        <p:nvSpPr>
          <p:cNvPr id="7" name="Footer Placeholder 2">
            <a:extLst>
              <a:ext uri="{FF2B5EF4-FFF2-40B4-BE49-F238E27FC236}">
                <a16:creationId xmlns:a16="http://schemas.microsoft.com/office/drawing/2014/main" id="{6C9A7259-30AD-533B-8541-EB2FB652D94D}"/>
              </a:ext>
            </a:extLst>
          </p:cNvPr>
          <p:cNvSpPr>
            <a:spLocks noGrp="1"/>
          </p:cNvSpPr>
          <p:nvPr>
            <p:ph type="ftr" sz="quarter" idx="11"/>
          </p:nvPr>
        </p:nvSpPr>
        <p:spPr>
          <a:xfrm>
            <a:off x="713014" y="9102817"/>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978890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F28D88FB-BA3D-06AE-E9A2-D14ADA72D0C1}"/>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438220F6-F86B-B55D-E13C-4CFE0C0814B0}"/>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35-45mins – Wrap Up</a:t>
            </a:r>
          </a:p>
        </p:txBody>
      </p:sp>
      <p:sp>
        <p:nvSpPr>
          <p:cNvPr id="5" name="Freeform 5">
            <a:extLst>
              <a:ext uri="{FF2B5EF4-FFF2-40B4-BE49-F238E27FC236}">
                <a16:creationId xmlns:a16="http://schemas.microsoft.com/office/drawing/2014/main" id="{2F9D0EE9-E16E-8AA1-788C-1FB60CEDA447}"/>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B391AFC2-C8A6-7384-5AC1-263EF4077482}"/>
              </a:ext>
            </a:extLst>
          </p:cNvPr>
          <p:cNvSpPr txBox="1"/>
          <p:nvPr/>
        </p:nvSpPr>
        <p:spPr>
          <a:xfrm>
            <a:off x="1309095" y="2911282"/>
            <a:ext cx="12784592" cy="2462213"/>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lessons did you learn from the tasks today? </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are you likely to use in the future?</a:t>
            </a:r>
          </a:p>
        </p:txBody>
      </p:sp>
      <p:sp>
        <p:nvSpPr>
          <p:cNvPr id="3" name="Footer Placeholder 2">
            <a:extLst>
              <a:ext uri="{FF2B5EF4-FFF2-40B4-BE49-F238E27FC236}">
                <a16:creationId xmlns:a16="http://schemas.microsoft.com/office/drawing/2014/main" id="{AE763793-84DB-2F71-7950-703D3BFE46F6}"/>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585273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4ABB1DFE-C83F-58F1-42C6-1639607278DE}"/>
            </a:ext>
          </a:extLst>
        </p:cNvPr>
        <p:cNvGrpSpPr/>
        <p:nvPr/>
      </p:nvGrpSpPr>
      <p:grpSpPr>
        <a:xfrm>
          <a:off x="0" y="0"/>
          <a:ext cx="0" cy="0"/>
          <a:chOff x="0" y="0"/>
          <a:chExt cx="0" cy="0"/>
        </a:xfrm>
      </p:grpSpPr>
      <p:sp>
        <p:nvSpPr>
          <p:cNvPr id="21" name="Freeform 21">
            <a:extLst>
              <a:ext uri="{FF2B5EF4-FFF2-40B4-BE49-F238E27FC236}">
                <a16:creationId xmlns:a16="http://schemas.microsoft.com/office/drawing/2014/main" id="{43EACD5A-18D9-523E-60C8-AA7FB97B4A79}"/>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23" name="TextBox 23">
            <a:extLst>
              <a:ext uri="{FF2B5EF4-FFF2-40B4-BE49-F238E27FC236}">
                <a16:creationId xmlns:a16="http://schemas.microsoft.com/office/drawing/2014/main" id="{58D9E5C1-1D32-14C6-DC35-96577A646625}"/>
              </a:ext>
            </a:extLst>
          </p:cNvPr>
          <p:cNvSpPr txBox="1"/>
          <p:nvPr/>
        </p:nvSpPr>
        <p:spPr>
          <a:xfrm>
            <a:off x="554766" y="534297"/>
            <a:ext cx="17178468"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Week 3: Exam Technique</a:t>
            </a:r>
          </a:p>
        </p:txBody>
      </p:sp>
      <p:sp>
        <p:nvSpPr>
          <p:cNvPr id="34" name="TextBox 33">
            <a:extLst>
              <a:ext uri="{FF2B5EF4-FFF2-40B4-BE49-F238E27FC236}">
                <a16:creationId xmlns:a16="http://schemas.microsoft.com/office/drawing/2014/main" id="{A28AED6B-6A1B-4A58-A4AD-9E98638D6D37}"/>
              </a:ext>
            </a:extLst>
          </p:cNvPr>
          <p:cNvSpPr txBox="1"/>
          <p:nvPr/>
        </p:nvSpPr>
        <p:spPr>
          <a:xfrm>
            <a:off x="1083593" y="2685007"/>
            <a:ext cx="14917656" cy="4936351"/>
          </a:xfrm>
          <a:prstGeom prst="rect">
            <a:avLst/>
          </a:prstGeom>
          <a:noFill/>
        </p:spPr>
        <p:txBody>
          <a:bodyPr wrap="square">
            <a:spAutoFit/>
          </a:bodyPr>
          <a:lstStyle/>
          <a:p>
            <a:pPr>
              <a:lnSpc>
                <a:spcPct val="115000"/>
              </a:lnSpc>
              <a:spcAft>
                <a:spcPts val="1000"/>
              </a:spcAft>
              <a:buNone/>
            </a:pP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Duration: 45 minutes</a:t>
            </a:r>
          </a:p>
          <a:p>
            <a:pPr>
              <a:lnSpc>
                <a:spcPct val="115000"/>
              </a:lnSpc>
              <a:spcAft>
                <a:spcPts val="1000"/>
              </a:spcAft>
              <a:buNone/>
            </a:pPr>
            <a:r>
              <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rPr>
              <a:t>Learning Outcomes:</a:t>
            </a:r>
          </a:p>
          <a:p>
            <a:pPr>
              <a:lnSpc>
                <a:spcPct val="115000"/>
              </a:lnSpc>
              <a:spcAft>
                <a:spcPts val="1000"/>
              </a:spcAft>
              <a:buNone/>
            </a:pPr>
            <a:endParaRPr lang="en-GB" sz="4000" dirty="0">
              <a:solidFill>
                <a:schemeClr val="bg1"/>
              </a:solidFill>
              <a:effectLst/>
              <a:latin typeface="Open Sans Ultra-Bold" panose="020B0604020202020204" charset="0"/>
              <a:ea typeface="Open Sans Ultra-Bold" panose="020B0604020202020204" charset="0"/>
              <a:cs typeface="Open Sans Ultra-Bold" panose="020B0604020202020204" charset="0"/>
            </a:endParaRP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rPr>
              <a:t>Identify common university assessment types </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rPr>
              <a:t>Apply time‑management techniques to sample exam papers.</a:t>
            </a:r>
          </a:p>
          <a:p>
            <a:pPr marL="342900" lvl="0" indent="-342900">
              <a:lnSpc>
                <a:spcPct val="115000"/>
              </a:lnSpc>
              <a:spcAft>
                <a:spcPts val="1000"/>
              </a:spcAft>
              <a:buSzPts val="1000"/>
              <a:buFont typeface="Symbol" panose="05050102010706020507" pitchFamily="18" charset="2"/>
              <a:buChar char=""/>
              <a:tabLst>
                <a:tab pos="457200" algn="l"/>
              </a:tabLst>
            </a:pPr>
            <a:r>
              <a:rPr lang="en-GB" sz="2800" dirty="0">
                <a:solidFill>
                  <a:schemeClr val="bg1"/>
                </a:solidFill>
                <a:latin typeface="Open Sans ExtraBold" panose="020F0502020204030204" pitchFamily="34" charset="0"/>
                <a:ea typeface="Open Sans ExtraBold" panose="020F0502020204030204" pitchFamily="34" charset="0"/>
                <a:cs typeface="Open Sans ExtraBold" panose="020F0502020204030204" pitchFamily="34" charset="0"/>
              </a:rPr>
              <a:t>Reflect on the types of action verbs used in exam questions</a:t>
            </a:r>
            <a:endPar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endParaRPr>
          </a:p>
          <a:p>
            <a:pPr lvl="0">
              <a:lnSpc>
                <a:spcPct val="115000"/>
              </a:lnSpc>
              <a:spcAft>
                <a:spcPts val="1000"/>
              </a:spcAft>
              <a:buSzPts val="1000"/>
              <a:tabLst>
                <a:tab pos="457200" algn="l"/>
              </a:tabLst>
            </a:pPr>
            <a:endParaRPr lang="en-GB" sz="2800" dirty="0">
              <a:solidFill>
                <a:schemeClr val="bg1"/>
              </a:solidFill>
              <a:effectLst/>
              <a:latin typeface="Open Sans ExtraBold" panose="020F0502020204030204" pitchFamily="34" charset="0"/>
              <a:ea typeface="Open Sans ExtraBold" panose="020F0502020204030204" pitchFamily="34" charset="0"/>
              <a:cs typeface="Open Sans ExtraBold" panose="020F0502020204030204" pitchFamily="34" charset="0"/>
            </a:endParaRPr>
          </a:p>
        </p:txBody>
      </p:sp>
      <p:sp>
        <p:nvSpPr>
          <p:cNvPr id="3" name="Footer Placeholder 2">
            <a:extLst>
              <a:ext uri="{FF2B5EF4-FFF2-40B4-BE49-F238E27FC236}">
                <a16:creationId xmlns:a16="http://schemas.microsoft.com/office/drawing/2014/main" id="{CFA86B4F-2BD7-BA08-09B1-186F5B376FC2}"/>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2538156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4EC80D0E-7A65-5284-03E0-DF75A14EF38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C6775E3A-37EF-A7C3-016E-6B02E56CA895}"/>
              </a:ext>
            </a:extLst>
          </p:cNvPr>
          <p:cNvSpPr/>
          <p:nvPr/>
        </p:nvSpPr>
        <p:spPr>
          <a:xfrm>
            <a:off x="13593514" y="5370188"/>
            <a:ext cx="3911698" cy="3476522"/>
          </a:xfrm>
          <a:custGeom>
            <a:avLst/>
            <a:gdLst/>
            <a:ahLst/>
            <a:cxnLst/>
            <a:rect l="l" t="t" r="r" b="b"/>
            <a:pathLst>
              <a:path w="3911698" h="3476522">
                <a:moveTo>
                  <a:pt x="0" y="0"/>
                </a:moveTo>
                <a:lnTo>
                  <a:pt x="3911699" y="0"/>
                </a:lnTo>
                <a:lnTo>
                  <a:pt x="3911699" y="3476522"/>
                </a:lnTo>
                <a:lnTo>
                  <a:pt x="0" y="347652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BE"/>
          </a:p>
        </p:txBody>
      </p:sp>
      <p:sp>
        <p:nvSpPr>
          <p:cNvPr id="4" name="TextBox 4">
            <a:extLst>
              <a:ext uri="{FF2B5EF4-FFF2-40B4-BE49-F238E27FC236}">
                <a16:creationId xmlns:a16="http://schemas.microsoft.com/office/drawing/2014/main" id="{FBCC2AB1-C03B-E8A3-2819-534C085A9F46}"/>
              </a:ext>
            </a:extLst>
          </p:cNvPr>
          <p:cNvSpPr txBox="1"/>
          <p:nvPr/>
        </p:nvSpPr>
        <p:spPr>
          <a:xfrm>
            <a:off x="554766" y="438329"/>
            <a:ext cx="14340329"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0-10mins – Warm Up – Exam Memories</a:t>
            </a:r>
          </a:p>
        </p:txBody>
      </p:sp>
      <p:sp>
        <p:nvSpPr>
          <p:cNvPr id="5" name="Freeform 5">
            <a:extLst>
              <a:ext uri="{FF2B5EF4-FFF2-40B4-BE49-F238E27FC236}">
                <a16:creationId xmlns:a16="http://schemas.microsoft.com/office/drawing/2014/main" id="{DB117641-7CDF-9EB8-1181-497BCF03E3B7}"/>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4"/>
            <a:stretch>
              <a:fillRect/>
            </a:stretch>
          </a:blipFill>
        </p:spPr>
        <p:txBody>
          <a:bodyPr/>
          <a:lstStyle/>
          <a:p>
            <a:endParaRPr lang="en-BE"/>
          </a:p>
        </p:txBody>
      </p:sp>
      <p:sp>
        <p:nvSpPr>
          <p:cNvPr id="6" name="TextBox 2">
            <a:extLst>
              <a:ext uri="{FF2B5EF4-FFF2-40B4-BE49-F238E27FC236}">
                <a16:creationId xmlns:a16="http://schemas.microsoft.com/office/drawing/2014/main" id="{4D096B96-E673-ABA8-F589-1F254163B60C}"/>
              </a:ext>
            </a:extLst>
          </p:cNvPr>
          <p:cNvSpPr txBox="1"/>
          <p:nvPr/>
        </p:nvSpPr>
        <p:spPr>
          <a:xfrm>
            <a:off x="991043" y="1440290"/>
            <a:ext cx="12784592" cy="5539978"/>
          </a:xfrm>
          <a:prstGeom prst="rect">
            <a:avLst/>
          </a:prstGeom>
        </p:spPr>
        <p:txBody>
          <a:bodyPr wrap="square" lIns="0" tIns="0" rIns="0" bIns="0" rtlCol="0" anchor="t">
            <a:spAutoFit/>
          </a:bodyPr>
          <a:lstStyle/>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Task:</a:t>
            </a:r>
          </a:p>
          <a:p>
            <a:pPr lvl="0"/>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Discuss with your neighbour</a:t>
            </a:r>
          </a:p>
          <a:p>
            <a:pPr lvl="0"/>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Semester 1 exams</a:t>
            </a:r>
          </a:p>
          <a:p>
            <a:pPr marL="1028700" lvl="1"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What went well?</a:t>
            </a:r>
          </a:p>
          <a:p>
            <a:pPr marL="1028700" lvl="1"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What did not?</a:t>
            </a:r>
          </a:p>
          <a:p>
            <a:pPr marL="1028700" lvl="1" indent="-571500">
              <a:buFont typeface="Arial" panose="020B0604020202020204" pitchFamily="34" charset="0"/>
              <a:buChar char="•"/>
            </a:pPr>
            <a:endParaRPr lang="en-GB"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1028700" lvl="1" indent="-571500">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How did they compare to the leaving certificate exams</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7" name="Footer Placeholder 2">
            <a:extLst>
              <a:ext uri="{FF2B5EF4-FFF2-40B4-BE49-F238E27FC236}">
                <a16:creationId xmlns:a16="http://schemas.microsoft.com/office/drawing/2014/main" id="{035A1868-95BD-3AD9-4F25-0C063B0D0904}"/>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1395705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FD21CBE0-46A1-2E16-C886-BF6EBADED4A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A2C9F4E4-E376-45A7-9A4C-61E4FA8EACC7}"/>
              </a:ext>
            </a:extLst>
          </p:cNvPr>
          <p:cNvSpPr txBox="1"/>
          <p:nvPr/>
        </p:nvSpPr>
        <p:spPr>
          <a:xfrm>
            <a:off x="554766" y="438329"/>
            <a:ext cx="15180534"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10-15mins – Identifying types of assessments</a:t>
            </a:r>
          </a:p>
        </p:txBody>
      </p:sp>
      <p:sp>
        <p:nvSpPr>
          <p:cNvPr id="5" name="Freeform 5">
            <a:extLst>
              <a:ext uri="{FF2B5EF4-FFF2-40B4-BE49-F238E27FC236}">
                <a16:creationId xmlns:a16="http://schemas.microsoft.com/office/drawing/2014/main" id="{BE027AC0-EE06-9DF4-6E83-117BEF2B92F9}"/>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26B78E9D-8F69-74B3-6CB5-B59316FB8363}"/>
              </a:ext>
            </a:extLst>
          </p:cNvPr>
          <p:cNvSpPr txBox="1"/>
          <p:nvPr/>
        </p:nvSpPr>
        <p:spPr>
          <a:xfrm>
            <a:off x="1010092" y="1973690"/>
            <a:ext cx="15315757" cy="1231106"/>
          </a:xfrm>
          <a:prstGeom prst="rect">
            <a:avLst/>
          </a:prstGeom>
        </p:spPr>
        <p:txBody>
          <a:bodyPr wrap="square" lIns="0" tIns="0" rIns="0" bIns="0" rtlCol="0" anchor="t">
            <a:spAutoFit/>
          </a:bodyPr>
          <a:lstStyle/>
          <a:p>
            <a:pPr lvl="0"/>
            <a:r>
              <a:rPr lang="en-IE" sz="4000" dirty="0">
                <a:solidFill>
                  <a:schemeClr val="bg1"/>
                </a:solidFill>
                <a:latin typeface="Open Sans Ultra-Bold" panose="020B0604020202020204" charset="0"/>
                <a:ea typeface="Open Sans Ultra-Bold" panose="020B0604020202020204" charset="0"/>
                <a:cs typeface="Open Sans Ultra-Bold" panose="020B0604020202020204" charset="0"/>
              </a:rPr>
              <a:t>What are </a:t>
            </a: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the different types of assessments you have in your course?</a:t>
            </a: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8" name="Rectangle 7">
            <a:extLst>
              <a:ext uri="{FF2B5EF4-FFF2-40B4-BE49-F238E27FC236}">
                <a16:creationId xmlns:a16="http://schemas.microsoft.com/office/drawing/2014/main" id="{E748C7F0-9B61-789C-C272-913E8383A1CC}"/>
              </a:ext>
            </a:extLst>
          </p:cNvPr>
          <p:cNvSpPr/>
          <p:nvPr/>
        </p:nvSpPr>
        <p:spPr>
          <a:xfrm>
            <a:off x="1475713" y="3546693"/>
            <a:ext cx="7945187" cy="6740307"/>
          </a:xfrm>
          <a:prstGeom prst="rect">
            <a:avLst/>
          </a:prstGeom>
          <a:noFill/>
        </p:spPr>
        <p:txBody>
          <a:bodyPr wrap="non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Written Exam (end of year)</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Class Test</a:t>
            </a:r>
          </a:p>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Essay Assignment</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Pr</a:t>
            </a:r>
            <a:r>
              <a:rPr lang="en-US" sz="5400" b="1" dirty="0">
                <a:ln w="6600">
                  <a:solidFill>
                    <a:schemeClr val="accent2"/>
                  </a:solidFill>
                  <a:prstDash val="solid"/>
                </a:ln>
                <a:solidFill>
                  <a:srgbClr val="FFFFFF"/>
                </a:solidFill>
                <a:effectLst>
                  <a:outerShdw dist="38100" dir="2700000" algn="tl" rotWithShape="0">
                    <a:schemeClr val="accent2"/>
                  </a:outerShdw>
                </a:effectLst>
              </a:rPr>
              <a:t>oject Report</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Lab Report</a:t>
            </a:r>
          </a:p>
          <a:p>
            <a:pPr algn="ctr"/>
            <a:r>
              <a:rPr lang="en-US" sz="5400" b="1" dirty="0">
                <a:ln w="6600">
                  <a:solidFill>
                    <a:schemeClr val="accent2"/>
                  </a:solidFill>
                  <a:prstDash val="solid"/>
                </a:ln>
                <a:solidFill>
                  <a:srgbClr val="FFFFFF"/>
                </a:solidFill>
                <a:effectLst>
                  <a:outerShdw dist="38100" dir="2700000" algn="tl" rotWithShape="0">
                    <a:schemeClr val="accent2"/>
                  </a:outerShdw>
                </a:effectLst>
              </a:rPr>
              <a:t>Presentation</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Drawing submission</a:t>
            </a:r>
          </a:p>
          <a:p>
            <a:pPr algn="ct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Footer Placeholder 2">
            <a:extLst>
              <a:ext uri="{FF2B5EF4-FFF2-40B4-BE49-F238E27FC236}">
                <a16:creationId xmlns:a16="http://schemas.microsoft.com/office/drawing/2014/main" id="{1D4C3011-5279-76D3-2981-B3F3A72A59F6}"/>
              </a:ext>
            </a:extLst>
          </p:cNvPr>
          <p:cNvSpPr>
            <a:spLocks noGrp="1"/>
          </p:cNvSpPr>
          <p:nvPr>
            <p:ph type="ftr" sz="quarter" idx="11"/>
          </p:nvPr>
        </p:nvSpPr>
        <p:spPr>
          <a:xfrm>
            <a:off x="713014" y="9331453"/>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106314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0DB3E57C-2DCB-25F6-9A35-27589188FACA}"/>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25A54D06-EED2-AB21-1D70-E774C1FED8CD}"/>
              </a:ext>
            </a:extLst>
          </p:cNvPr>
          <p:cNvSpPr txBox="1"/>
          <p:nvPr/>
        </p:nvSpPr>
        <p:spPr>
          <a:xfrm>
            <a:off x="554766" y="438329"/>
            <a:ext cx="15180534"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15-25 mins – Reading exam papers practice</a:t>
            </a:r>
          </a:p>
        </p:txBody>
      </p:sp>
      <p:sp>
        <p:nvSpPr>
          <p:cNvPr id="5" name="Freeform 5">
            <a:extLst>
              <a:ext uri="{FF2B5EF4-FFF2-40B4-BE49-F238E27FC236}">
                <a16:creationId xmlns:a16="http://schemas.microsoft.com/office/drawing/2014/main" id="{98A853B5-727A-2664-7FCF-477F30BDE5C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CACD6B0D-873C-44D9-76BA-93BEE37965CE}"/>
              </a:ext>
            </a:extLst>
          </p:cNvPr>
          <p:cNvSpPr txBox="1"/>
          <p:nvPr/>
        </p:nvSpPr>
        <p:spPr>
          <a:xfrm>
            <a:off x="1010092" y="1973690"/>
            <a:ext cx="16858808" cy="6771084"/>
          </a:xfrm>
          <a:prstGeom prst="rect">
            <a:avLst/>
          </a:prstGeom>
        </p:spPr>
        <p:txBody>
          <a:bodyPr wrap="square" lIns="0" tIns="0" rIns="0" bIns="0" rtlCol="0" anchor="t">
            <a:spAutoFit/>
          </a:bodyPr>
          <a:lstStyle/>
          <a:p>
            <a:pPr lvl="0"/>
            <a:r>
              <a:rPr lang="en-IE" sz="4000" dirty="0">
                <a:solidFill>
                  <a:schemeClr val="bg1"/>
                </a:solidFill>
                <a:latin typeface="Open Sans Ultra-Bold" panose="020B0604020202020204" charset="0"/>
                <a:ea typeface="Open Sans Ultra-Bold" panose="020B0604020202020204" charset="0"/>
                <a:cs typeface="Open Sans Ultra-Bold" panose="020B0604020202020204" charset="0"/>
              </a:rPr>
              <a:t>Using the provided exam paper, undertake two tasks</a:t>
            </a:r>
          </a:p>
          <a:p>
            <a:pPr lvl="0"/>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IE" sz="4000" dirty="0">
                <a:solidFill>
                  <a:schemeClr val="bg1"/>
                </a:solidFill>
                <a:latin typeface="Open Sans Ultra-Bold" panose="020B0604020202020204" charset="0"/>
                <a:ea typeface="Open Sans Ultra-Bold" panose="020B0604020202020204" charset="0"/>
                <a:cs typeface="Open Sans Ultra-Bold" panose="020B0604020202020204" charset="0"/>
              </a:rPr>
              <a:t>Identify the time that should be taken for each question</a:t>
            </a: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IE" sz="4000" dirty="0">
                <a:solidFill>
                  <a:schemeClr val="bg1"/>
                </a:solidFill>
                <a:latin typeface="Open Sans Ultra-Bold" panose="020B0604020202020204" charset="0"/>
                <a:ea typeface="Open Sans Ultra-Bold" panose="020B0604020202020204" charset="0"/>
                <a:cs typeface="Open Sans Ultra-Bold" panose="020B0604020202020204" charset="0"/>
              </a:rPr>
              <a:t>Underline the key tasks for each question</a:t>
            </a:r>
          </a:p>
          <a:p>
            <a:pPr lvl="0"/>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Footer Placeholder 2">
            <a:extLst>
              <a:ext uri="{FF2B5EF4-FFF2-40B4-BE49-F238E27FC236}">
                <a16:creationId xmlns:a16="http://schemas.microsoft.com/office/drawing/2014/main" id="{749DA881-22D8-452C-D4A4-62813A67C552}"/>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0280100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3B7B1B5B-DBB2-B67D-0BA5-2F8D47D3AE8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1CA776A5-CE56-ACC1-43A5-0FCC15A5647A}"/>
              </a:ext>
            </a:extLst>
          </p:cNvPr>
          <p:cNvSpPr txBox="1"/>
          <p:nvPr/>
        </p:nvSpPr>
        <p:spPr>
          <a:xfrm>
            <a:off x="554766" y="438329"/>
            <a:ext cx="15180534"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25-35 mins – Understanding verbs</a:t>
            </a:r>
          </a:p>
        </p:txBody>
      </p:sp>
      <p:sp>
        <p:nvSpPr>
          <p:cNvPr id="5" name="Freeform 5">
            <a:extLst>
              <a:ext uri="{FF2B5EF4-FFF2-40B4-BE49-F238E27FC236}">
                <a16:creationId xmlns:a16="http://schemas.microsoft.com/office/drawing/2014/main" id="{A17135B1-1950-7B4F-DE59-83F6FE482147}"/>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CFB19072-0B12-8F1A-19A4-B066714A70FF}"/>
              </a:ext>
            </a:extLst>
          </p:cNvPr>
          <p:cNvSpPr txBox="1"/>
          <p:nvPr/>
        </p:nvSpPr>
        <p:spPr>
          <a:xfrm>
            <a:off x="874426" y="1386197"/>
            <a:ext cx="16858808" cy="11079956"/>
          </a:xfrm>
          <a:prstGeom prst="rect">
            <a:avLst/>
          </a:prstGeom>
        </p:spPr>
        <p:txBody>
          <a:bodyPr wrap="square" lIns="0" tIns="0" rIns="0" bIns="0" rtlCol="0" anchor="t">
            <a:spAutoFit/>
          </a:bodyPr>
          <a:lstStyle/>
          <a:p>
            <a:pPr lvl="0"/>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List = List</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Draw = draw with detail</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Sketch = Draw by hand</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Identify = simple recall</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Explain = cause/effect or process</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Compare/contrast = similarities + differences</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Analyse = break into parts, show relationships</a:t>
            </a:r>
          </a:p>
          <a:p>
            <a:pPr marL="1028700" lvl="1" indent="-571500">
              <a:lnSpc>
                <a:spcPct val="150000"/>
              </a:lnSpc>
              <a:buFont typeface="Arial" panose="020B0604020202020204" pitchFamily="34" charset="0"/>
              <a:buChar char="•"/>
            </a:pPr>
            <a:r>
              <a:rPr lang="en-GB" sz="4000" dirty="0">
                <a:solidFill>
                  <a:schemeClr val="bg1"/>
                </a:solidFill>
                <a:latin typeface="Open Sans Ultra-Bold" panose="020B0604020202020204" charset="0"/>
                <a:ea typeface="Open Sans Ultra-Bold" panose="020B0604020202020204" charset="0"/>
                <a:cs typeface="Open Sans Ultra-Bold" panose="020B0604020202020204" charset="0"/>
              </a:rPr>
              <a:t>Evaluate = make a judgement with reasons</a:t>
            </a: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IE"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Footer Placeholder 2">
            <a:extLst>
              <a:ext uri="{FF2B5EF4-FFF2-40B4-BE49-F238E27FC236}">
                <a16:creationId xmlns:a16="http://schemas.microsoft.com/office/drawing/2014/main" id="{D5E895D9-6C2D-8711-5A35-8C402D814E7E}"/>
              </a:ext>
            </a:extLst>
          </p:cNvPr>
          <p:cNvSpPr>
            <a:spLocks noGrp="1"/>
          </p:cNvSpPr>
          <p:nvPr>
            <p:ph type="ftr" sz="quarter" idx="11"/>
          </p:nvPr>
        </p:nvSpPr>
        <p:spPr>
          <a:xfrm>
            <a:off x="713014" y="9154907"/>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2278007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262103C6-39F9-F494-363C-73501EA3A457}"/>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7DFD98E8-497D-787D-21A9-DB694FB7021A}"/>
              </a:ext>
            </a:extLst>
          </p:cNvPr>
          <p:cNvSpPr txBox="1"/>
          <p:nvPr/>
        </p:nvSpPr>
        <p:spPr>
          <a:xfrm>
            <a:off x="554766" y="438329"/>
            <a:ext cx="15180534"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35-40 mins – Pro tips for exam practice</a:t>
            </a:r>
          </a:p>
        </p:txBody>
      </p:sp>
      <p:sp>
        <p:nvSpPr>
          <p:cNvPr id="5" name="Freeform 5">
            <a:extLst>
              <a:ext uri="{FF2B5EF4-FFF2-40B4-BE49-F238E27FC236}">
                <a16:creationId xmlns:a16="http://schemas.microsoft.com/office/drawing/2014/main" id="{C66A8203-DCAA-316C-EF37-94D599C3F308}"/>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6" name="TextBox 2">
            <a:extLst>
              <a:ext uri="{FF2B5EF4-FFF2-40B4-BE49-F238E27FC236}">
                <a16:creationId xmlns:a16="http://schemas.microsoft.com/office/drawing/2014/main" id="{B22E6698-5F5D-C1B2-932C-416F45C73A79}"/>
              </a:ext>
            </a:extLst>
          </p:cNvPr>
          <p:cNvSpPr txBox="1"/>
          <p:nvPr/>
        </p:nvSpPr>
        <p:spPr>
          <a:xfrm>
            <a:off x="1010092" y="1973690"/>
            <a:ext cx="15315757" cy="6894195"/>
          </a:xfrm>
          <a:prstGeom prst="rect">
            <a:avLst/>
          </a:prstGeom>
        </p:spPr>
        <p:txBody>
          <a:bodyPr wrap="square" lIns="0" tIns="0" rIns="0" bIns="0" rtlCol="0" anchor="t">
            <a:spAutoFit/>
          </a:bodyPr>
          <a:lstStyle/>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Start revising early! </a:t>
            </a:r>
          </a:p>
          <a:p>
            <a:pPr marL="457200" lvl="0" indent="-457200">
              <a:buFont typeface="Arial" panose="020B0604020202020204" pitchFamily="34" charset="0"/>
              <a:buChar char="•"/>
            </a:pPr>
            <a:endParaRPr lang="en-GB" sz="28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Listen to lecturers about the exam. Your lecturers write the exams! If your lectures emphasise a particular topic throughout the course, they will probably think it’s important and include it in the exam. </a:t>
            </a:r>
          </a:p>
          <a:p>
            <a:pPr marL="457200" lvl="0" indent="-457200">
              <a:buFont typeface="Arial" panose="020B0604020202020204" pitchFamily="34" charset="0"/>
              <a:buChar char="•"/>
            </a:pPr>
            <a:endParaRPr lang="en-GB" sz="28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Practice recall. Most exams are about remembering key information when you’re in the exam. </a:t>
            </a:r>
          </a:p>
          <a:p>
            <a:pPr marL="457200" lvl="0" indent="-457200">
              <a:buFont typeface="Arial" panose="020B0604020202020204" pitchFamily="34" charset="0"/>
              <a:buChar char="•"/>
            </a:pPr>
            <a:endParaRPr lang="en-GB" sz="28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Write yourself questions when you study and then close your books and practice answering your questions without your notes. </a:t>
            </a:r>
          </a:p>
          <a:p>
            <a:pPr marL="457200" lvl="0" indent="-457200">
              <a:buFont typeface="Arial" panose="020B0604020202020204" pitchFamily="34" charset="0"/>
              <a:buChar char="•"/>
            </a:pPr>
            <a:endParaRPr lang="en-GB" sz="28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Manage your study time across different subjects. Your exams will all be scheduled in a two-week period at the end of the term/semester. </a:t>
            </a:r>
          </a:p>
          <a:p>
            <a:pPr marL="457200" lvl="0" indent="-457200">
              <a:buFont typeface="Arial" panose="020B0604020202020204" pitchFamily="34" charset="0"/>
              <a:buChar char="•"/>
            </a:pPr>
            <a:endParaRPr lang="en-GB" sz="28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457200" lvl="0" indent="-457200">
              <a:buFont typeface="Arial" panose="020B0604020202020204" pitchFamily="34" charset="0"/>
              <a:buChar char="•"/>
            </a:pPr>
            <a:r>
              <a:rPr lang="en-GB" sz="2800" dirty="0">
                <a:solidFill>
                  <a:schemeClr val="bg1"/>
                </a:solidFill>
                <a:latin typeface="Open Sans Ultra-Bold" panose="020B0604020202020204" charset="0"/>
                <a:ea typeface="Open Sans Ultra-Bold" panose="020B0604020202020204" charset="0"/>
                <a:cs typeface="Open Sans Ultra-Bold" panose="020B0604020202020204" charset="0"/>
              </a:rPr>
              <a:t>Do past papers. </a:t>
            </a:r>
            <a:endParaRPr lang="en-US" sz="2800" dirty="0">
              <a:solidFill>
                <a:schemeClr val="bg1"/>
              </a:solidFill>
              <a:latin typeface="Open Sans Ultra-Bold" panose="020B0604020202020204" charset="0"/>
              <a:ea typeface="Open Sans Ultra-Bold" panose="020B0604020202020204" charset="0"/>
              <a:cs typeface="Open Sans Ultra-Bold" panose="020B0604020202020204" charset="0"/>
            </a:endParaRPr>
          </a:p>
        </p:txBody>
      </p:sp>
      <p:sp>
        <p:nvSpPr>
          <p:cNvPr id="3" name="Footer Placeholder 2">
            <a:extLst>
              <a:ext uri="{FF2B5EF4-FFF2-40B4-BE49-F238E27FC236}">
                <a16:creationId xmlns:a16="http://schemas.microsoft.com/office/drawing/2014/main" id="{24E1A6D4-8C0E-6BFD-1B81-0C982B9EF1DE}"/>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564634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7E8B"/>
        </a:solidFill>
        <a:effectLst/>
      </p:bgPr>
    </p:bg>
    <p:spTree>
      <p:nvGrpSpPr>
        <p:cNvPr id="1" name="">
          <a:extLst>
            <a:ext uri="{FF2B5EF4-FFF2-40B4-BE49-F238E27FC236}">
              <a16:creationId xmlns:a16="http://schemas.microsoft.com/office/drawing/2014/main" id="{0412066D-393C-5E97-D737-3DA7524DEFB0}"/>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B5D5F1F9-523B-A3D6-BA59-D68FFC291151}"/>
              </a:ext>
            </a:extLst>
          </p:cNvPr>
          <p:cNvSpPr txBox="1"/>
          <p:nvPr/>
        </p:nvSpPr>
        <p:spPr>
          <a:xfrm>
            <a:off x="554766" y="438329"/>
            <a:ext cx="15180534" cy="851900"/>
          </a:xfrm>
          <a:prstGeom prst="rect">
            <a:avLst/>
          </a:prstGeom>
        </p:spPr>
        <p:txBody>
          <a:bodyPr wrap="square" lIns="0" tIns="0" rIns="0" bIns="0" rtlCol="0" anchor="t">
            <a:spAutoFit/>
          </a:bodyPr>
          <a:lstStyle/>
          <a:p>
            <a:pPr algn="l">
              <a:lnSpc>
                <a:spcPts val="7145"/>
              </a:lnSpc>
            </a:pPr>
            <a:r>
              <a:rPr lang="en-US" sz="5104" b="1" dirty="0">
                <a:solidFill>
                  <a:srgbClr val="FFFFFF"/>
                </a:solidFill>
                <a:latin typeface="Open Sans Bold"/>
                <a:ea typeface="Open Sans Bold"/>
                <a:cs typeface="Open Sans Bold"/>
                <a:sym typeface="Open Sans Bold"/>
              </a:rPr>
              <a:t>40-45 mins – Actions from today</a:t>
            </a:r>
          </a:p>
        </p:txBody>
      </p:sp>
      <p:sp>
        <p:nvSpPr>
          <p:cNvPr id="5" name="Freeform 5">
            <a:extLst>
              <a:ext uri="{FF2B5EF4-FFF2-40B4-BE49-F238E27FC236}">
                <a16:creationId xmlns:a16="http://schemas.microsoft.com/office/drawing/2014/main" id="{472363CF-8078-1DEB-4C9A-DD208D7475C2}"/>
              </a:ext>
            </a:extLst>
          </p:cNvPr>
          <p:cNvSpPr/>
          <p:nvPr/>
        </p:nvSpPr>
        <p:spPr>
          <a:xfrm>
            <a:off x="16785366" y="438329"/>
            <a:ext cx="947868" cy="947868"/>
          </a:xfrm>
          <a:custGeom>
            <a:avLst/>
            <a:gdLst/>
            <a:ahLst/>
            <a:cxnLst/>
            <a:rect l="l" t="t" r="r" b="b"/>
            <a:pathLst>
              <a:path w="947868" h="947868">
                <a:moveTo>
                  <a:pt x="0" y="0"/>
                </a:moveTo>
                <a:lnTo>
                  <a:pt x="947868" y="0"/>
                </a:lnTo>
                <a:lnTo>
                  <a:pt x="947868" y="947868"/>
                </a:lnTo>
                <a:lnTo>
                  <a:pt x="0" y="947868"/>
                </a:lnTo>
                <a:lnTo>
                  <a:pt x="0" y="0"/>
                </a:lnTo>
                <a:close/>
              </a:path>
            </a:pathLst>
          </a:custGeom>
          <a:blipFill>
            <a:blip r:embed="rId3"/>
            <a:stretch>
              <a:fillRect/>
            </a:stretch>
          </a:blipFill>
        </p:spPr>
        <p:txBody>
          <a:bodyPr/>
          <a:lstStyle/>
          <a:p>
            <a:endParaRPr lang="en-BE"/>
          </a:p>
        </p:txBody>
      </p:sp>
      <p:sp>
        <p:nvSpPr>
          <p:cNvPr id="2" name="TextBox 2">
            <a:extLst>
              <a:ext uri="{FF2B5EF4-FFF2-40B4-BE49-F238E27FC236}">
                <a16:creationId xmlns:a16="http://schemas.microsoft.com/office/drawing/2014/main" id="{DE2FDE3D-3346-117B-53A8-CC43B02B84E5}"/>
              </a:ext>
            </a:extLst>
          </p:cNvPr>
          <p:cNvSpPr txBox="1"/>
          <p:nvPr/>
        </p:nvSpPr>
        <p:spPr>
          <a:xfrm>
            <a:off x="1309095" y="2911282"/>
            <a:ext cx="12784592" cy="2462213"/>
          </a:xfrm>
          <a:prstGeom prst="rect">
            <a:avLst/>
          </a:prstGeom>
        </p:spPr>
        <p:txBody>
          <a:bodyPr wrap="square" lIns="0" tIns="0" rIns="0" bIns="0" rtlCol="0" anchor="t">
            <a:spAutoFit/>
          </a:bodyPr>
          <a:lstStyle/>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lessons did you learn from the tasks today? </a:t>
            </a:r>
          </a:p>
          <a:p>
            <a:pPr marL="571500" lvl="0" indent="-571500">
              <a:buFont typeface="Arial" panose="020B0604020202020204" pitchFamily="34" charset="0"/>
              <a:buChar char="•"/>
            </a:pPr>
            <a:endParaRPr lang="en-US" sz="4000" dirty="0">
              <a:solidFill>
                <a:schemeClr val="bg1"/>
              </a:solidFill>
              <a:latin typeface="Open Sans Ultra-Bold" panose="020B0604020202020204" charset="0"/>
              <a:ea typeface="Open Sans Ultra-Bold" panose="020B0604020202020204" charset="0"/>
              <a:cs typeface="Open Sans Ultra-Bold" panose="020B0604020202020204" charset="0"/>
            </a:endParaRPr>
          </a:p>
          <a:p>
            <a:pPr marL="571500" lvl="0" indent="-571500">
              <a:buFont typeface="Arial" panose="020B0604020202020204" pitchFamily="34" charset="0"/>
              <a:buChar char="•"/>
            </a:pPr>
            <a:r>
              <a:rPr lang="en-US" sz="4000" dirty="0">
                <a:solidFill>
                  <a:schemeClr val="bg1"/>
                </a:solidFill>
                <a:latin typeface="Open Sans Ultra-Bold" panose="020B0604020202020204" charset="0"/>
                <a:ea typeface="Open Sans Ultra-Bold" panose="020B0604020202020204" charset="0"/>
                <a:cs typeface="Open Sans Ultra-Bold" panose="020B0604020202020204" charset="0"/>
              </a:rPr>
              <a:t>What are you likely to use in the future?</a:t>
            </a:r>
          </a:p>
        </p:txBody>
      </p:sp>
      <p:sp>
        <p:nvSpPr>
          <p:cNvPr id="6" name="Footer Placeholder 2">
            <a:extLst>
              <a:ext uri="{FF2B5EF4-FFF2-40B4-BE49-F238E27FC236}">
                <a16:creationId xmlns:a16="http://schemas.microsoft.com/office/drawing/2014/main" id="{D3C11CBD-D375-6349-A3CA-4D647A923EE1}"/>
              </a:ext>
            </a:extLst>
          </p:cNvPr>
          <p:cNvSpPr>
            <a:spLocks noGrp="1"/>
          </p:cNvSpPr>
          <p:nvPr>
            <p:ph type="ftr" sz="quarter" idx="11"/>
          </p:nvPr>
        </p:nvSpPr>
        <p:spPr>
          <a:xfrm>
            <a:off x="664028" y="8915421"/>
            <a:ext cx="16861971" cy="955547"/>
          </a:xfrm>
        </p:spPr>
        <p:txBody>
          <a:bodyPr/>
          <a:lstStyle/>
          <a:p>
            <a:pPr algn="l"/>
            <a:r>
              <a:rPr lang="en-US" sz="1800" dirty="0">
                <a:solidFill>
                  <a:schemeClr val="bg1"/>
                </a:solidFill>
              </a:rPr>
              <a:t>Innovative interventions to improve social &amp; academic integration of STEM university students  © 2026 by In-4-STEM project is licensed under Creative Commons Attribution-NonCommercial-ShareAlike 4.0 International (CC BY-NC-SA 4.0) . To view a copy of this license, visit https://creativecommons.org/licenses/by-nc-sa/4.0/</a:t>
            </a:r>
          </a:p>
        </p:txBody>
      </p:sp>
    </p:spTree>
    <p:extLst>
      <p:ext uri="{BB962C8B-B14F-4D97-AF65-F5344CB8AC3E}">
        <p14:creationId xmlns:p14="http://schemas.microsoft.com/office/powerpoint/2010/main" val="13841442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B47B9305936734596E7A22AFD701D2B" ma:contentTypeVersion="12" ma:contentTypeDescription="Create a new document." ma:contentTypeScope="" ma:versionID="635d6659088a29354e9e491f02c6bd86">
  <xsd:schema xmlns:xsd="http://www.w3.org/2001/XMLSchema" xmlns:xs="http://www.w3.org/2001/XMLSchema" xmlns:p="http://schemas.microsoft.com/office/2006/metadata/properties" xmlns:ns2="9f1af3c0-e95f-4e6f-904d-2fc2c00e9c95" xmlns:ns3="fd49e15b-f634-49a3-bcda-8178c74fc018" targetNamespace="http://schemas.microsoft.com/office/2006/metadata/properties" ma:root="true" ma:fieldsID="3739ea963a4c12fcd66a0815cac478a8" ns2:_="" ns3:_="">
    <xsd:import namespace="9f1af3c0-e95f-4e6f-904d-2fc2c00e9c95"/>
    <xsd:import namespace="fd49e15b-f634-49a3-bcda-8178c74fc018"/>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1af3c0-e95f-4e6f-904d-2fc2c00e9c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b6fc0cd-01fe-45a4-a6f7-42bcc5426b5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49e15b-f634-49a3-bcda-8178c74fc01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a750b75-d889-4d7f-98b8-35f33cad547b}" ma:internalName="TaxCatchAll" ma:showField="CatchAllData" ma:web="fd49e15b-f634-49a3-bcda-8178c74fc0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f1af3c0-e95f-4e6f-904d-2fc2c00e9c95">
      <Terms xmlns="http://schemas.microsoft.com/office/infopath/2007/PartnerControls"/>
    </lcf76f155ced4ddcb4097134ff3c332f>
    <TaxCatchAll xmlns="fd49e15b-f634-49a3-bcda-8178c74fc018" xsi:nil="true"/>
  </documentManagement>
</p:properties>
</file>

<file path=customXml/itemProps1.xml><?xml version="1.0" encoding="utf-8"?>
<ds:datastoreItem xmlns:ds="http://schemas.openxmlformats.org/officeDocument/2006/customXml" ds:itemID="{C91F6E58-B776-49C1-AECB-4056FC13B8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1af3c0-e95f-4e6f-904d-2fc2c00e9c95"/>
    <ds:schemaRef ds:uri="fd49e15b-f634-49a3-bcda-8178c74fc0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8D6505-7F56-4703-BF14-9F46BE314587}">
  <ds:schemaRefs>
    <ds:schemaRef ds:uri="http://schemas.microsoft.com/sharepoint/v3/contenttype/forms"/>
  </ds:schemaRefs>
</ds:datastoreItem>
</file>

<file path=customXml/itemProps3.xml><?xml version="1.0" encoding="utf-8"?>
<ds:datastoreItem xmlns:ds="http://schemas.openxmlformats.org/officeDocument/2006/customXml" ds:itemID="{BC5C380E-0755-47E4-9841-D723F9B817C4}">
  <ds:schemaRefs>
    <ds:schemaRef ds:uri="http://purl.org/dc/dcmitype/"/>
    <ds:schemaRef ds:uri="http://schemas.microsoft.com/office/2006/documentManagement/types"/>
    <ds:schemaRef ds:uri="http://schemas.microsoft.com/office/infopath/2007/PartnerControls"/>
    <ds:schemaRef ds:uri="http://purl.org/dc/elements/1.1/"/>
    <ds:schemaRef ds:uri="http://schemas.microsoft.com/office/2006/metadata/properties"/>
    <ds:schemaRef ds:uri="fd49e15b-f634-49a3-bcda-8178c74fc018"/>
    <ds:schemaRef ds:uri="http://purl.org/dc/terms/"/>
    <ds:schemaRef ds:uri="http://www.w3.org/XML/1998/namespace"/>
    <ds:schemaRef ds:uri="9f1af3c0-e95f-4e6f-904d-2fc2c00e9c95"/>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236</TotalTime>
  <Words>4858</Words>
  <Application>Microsoft Office PowerPoint</Application>
  <PresentationFormat>Custom</PresentationFormat>
  <Paragraphs>413</Paragraphs>
  <Slides>29</Slides>
  <Notes>28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Open Sans Light</vt:lpstr>
      <vt:lpstr>Open Sans</vt:lpstr>
      <vt:lpstr>Calibri</vt:lpstr>
      <vt:lpstr>Open Sans ExtraBold</vt:lpstr>
      <vt:lpstr>Open Sans Bold</vt:lpstr>
      <vt:lpstr>Calibri Light</vt:lpstr>
      <vt:lpstr>Symbol</vt:lpstr>
      <vt:lpstr>Open Sans Ultra-Bold</vt: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 the online kick-off of Erasmus+ Project In-4-STEM!</dc:title>
  <dc:creator>Carolien Van Soom</dc:creator>
  <cp:lastModifiedBy>Ventura-Medina, Esther</cp:lastModifiedBy>
  <cp:revision>7</cp:revision>
  <dcterms:created xsi:type="dcterms:W3CDTF">2006-08-16T00:00:00Z</dcterms:created>
  <dcterms:modified xsi:type="dcterms:W3CDTF">2026-10-10T15:09:05Z</dcterms:modified>
  <dc:identifier>DAGh-Gs0bZ8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0x0101003B47B9305936734596E7A22AFD701D2B</vt:lpwstr>
  </property>
  <property fmtid="{D5CDD505-2E9C-101B-9397-08002B2CF9AE}" pid="3" name="MediaServiceImageTags">
    <vt:lpwstr/>
  </property>
</Properties>
</file>