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23"/>
  </p:notesMasterIdLst>
  <p:sldIdLst>
    <p:sldId id="256" r:id="rId5"/>
    <p:sldId id="257" r:id="rId6"/>
    <p:sldId id="305" r:id="rId7"/>
    <p:sldId id="307" r:id="rId8"/>
    <p:sldId id="258" r:id="rId9"/>
    <p:sldId id="259" r:id="rId10"/>
    <p:sldId id="260" r:id="rId11"/>
    <p:sldId id="296" r:id="rId12"/>
    <p:sldId id="297" r:id="rId13"/>
    <p:sldId id="298" r:id="rId14"/>
    <p:sldId id="263" r:id="rId15"/>
    <p:sldId id="283" r:id="rId16"/>
    <p:sldId id="299" r:id="rId17"/>
    <p:sldId id="300" r:id="rId18"/>
    <p:sldId id="301" r:id="rId19"/>
    <p:sldId id="302" r:id="rId20"/>
    <p:sldId id="303" r:id="rId21"/>
    <p:sldId id="295" r:id="rId22"/>
  </p:sldIdLst>
  <p:sldSz cx="18288000" cy="10287000"/>
  <p:notesSz cx="6858000" cy="9144000"/>
  <p:embeddedFontLst>
    <p:embeddedFont>
      <p:font typeface="Arial Nova Light" panose="020B0304020202020204" pitchFamily="34" charset="0"/>
      <p:regular r:id="rId24"/>
      <p:italic r:id="rId25"/>
    </p:embeddedFont>
    <p:embeddedFont>
      <p:font typeface="Open Sans" panose="020B0606030504020204" pitchFamily="34" charset="0"/>
      <p:regular r:id="rId26"/>
      <p:bold r:id="rId27"/>
      <p:italic r:id="rId28"/>
      <p:boldItalic r:id="rId29"/>
    </p:embeddedFont>
    <p:embeddedFont>
      <p:font typeface="Open Sans Bold" panose="020B0806030504020204" charset="0"/>
      <p:regular r:id="rId30"/>
      <p:bold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85E5E"/>
    <a:srgbClr val="009999"/>
    <a:srgbClr val="006666"/>
    <a:srgbClr val="008080"/>
    <a:srgbClr val="00A6A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F0A7348-CABD-4383-A41A-FF17010CA560}" v="19" dt="2026-10-10T15:25:51.38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0" d="100"/>
          <a:sy n="50" d="100"/>
        </p:scale>
        <p:origin x="874" y="4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3.fntdata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2.fntdata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font" Target="fonts/font6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1.fntdata"/><Relationship Id="rId32" Type="http://schemas.openxmlformats.org/officeDocument/2006/relationships/presProps" Target="presProps.xml"/><Relationship Id="rId37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36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8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tableStyles" Target="tableStyle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net McKennedy" userId="S::janet.mckennedy_tudublin.ie#ext#@kuleuven.onmicrosoft.com::73ca7b78-8e23-42b0-bf32-aead6c0b39a6" providerId="AD" clId="Web-{CAA83671-393C-B80E-0221-620A64EC8672}"/>
    <pc:docChg chg="modSld">
      <pc:chgData name="Janet McKennedy" userId="S::janet.mckennedy_tudublin.ie#ext#@kuleuven.onmicrosoft.com::73ca7b78-8e23-42b0-bf32-aead6c0b39a6" providerId="AD" clId="Web-{CAA83671-393C-B80E-0221-620A64EC8672}" dt="2026-10-08T15:40:53.495" v="56" actId="14100"/>
      <pc:docMkLst>
        <pc:docMk/>
      </pc:docMkLst>
      <pc:sldChg chg="modSp">
        <pc:chgData name="Janet McKennedy" userId="S::janet.mckennedy_tudublin.ie#ext#@kuleuven.onmicrosoft.com::73ca7b78-8e23-42b0-bf32-aead6c0b39a6" providerId="AD" clId="Web-{CAA83671-393C-B80E-0221-620A64EC8672}" dt="2026-10-08T15:40:53.495" v="56" actId="14100"/>
        <pc:sldMkLst>
          <pc:docMk/>
          <pc:sldMk cId="0" sldId="257"/>
        </pc:sldMkLst>
        <pc:spChg chg="mod">
          <ac:chgData name="Janet McKennedy" userId="S::janet.mckennedy_tudublin.ie#ext#@kuleuven.onmicrosoft.com::73ca7b78-8e23-42b0-bf32-aead6c0b39a6" providerId="AD" clId="Web-{CAA83671-393C-B80E-0221-620A64EC8672}" dt="2026-10-08T15:40:53.495" v="56" actId="14100"/>
          <ac:spMkLst>
            <pc:docMk/>
            <pc:sldMk cId="0" sldId="257"/>
            <ac:spMk id="43" creationId="{92182351-6FF8-4E77-8187-165885D7B024}"/>
          </ac:spMkLst>
        </pc:spChg>
      </pc:sldChg>
    </pc:docChg>
  </pc:docChgLst>
  <pc:docChgLst>
    <pc:chgData name="Ventura-Medina, Esther" userId="b96a3afe-174c-4852-bfd6-500affa14fe7" providerId="ADAL" clId="{E5BF7948-E21F-4CDE-9011-6AFAD629F6B9}"/>
    <pc:docChg chg="addSld delSld modSld">
      <pc:chgData name="Ventura-Medina, Esther" userId="b96a3afe-174c-4852-bfd6-500affa14fe7" providerId="ADAL" clId="{E5BF7948-E21F-4CDE-9011-6AFAD629F6B9}" dt="2026-10-10T15:25:51.380" v="30"/>
      <pc:docMkLst>
        <pc:docMk/>
      </pc:docMkLst>
      <pc:sldChg chg="modSp mod">
        <pc:chgData name="Ventura-Medina, Esther" userId="b96a3afe-174c-4852-bfd6-500affa14fe7" providerId="ADAL" clId="{E5BF7948-E21F-4CDE-9011-6AFAD629F6B9}" dt="2026-10-10T15:24:00.007" v="5" actId="1076"/>
        <pc:sldMkLst>
          <pc:docMk/>
          <pc:sldMk cId="0" sldId="257"/>
        </pc:sldMkLst>
        <pc:spChg chg="mod">
          <ac:chgData name="Ventura-Medina, Esther" userId="b96a3afe-174c-4852-bfd6-500affa14fe7" providerId="ADAL" clId="{E5BF7948-E21F-4CDE-9011-6AFAD629F6B9}" dt="2026-10-10T15:24:00.007" v="5" actId="1076"/>
          <ac:spMkLst>
            <pc:docMk/>
            <pc:sldMk cId="0" sldId="257"/>
            <ac:spMk id="2" creationId="{EB59C04A-460F-AEF5-A377-092DC5E977EF}"/>
          </ac:spMkLst>
        </pc:spChg>
      </pc:sldChg>
      <pc:sldChg chg="addSp modSp mod">
        <pc:chgData name="Ventura-Medina, Esther" userId="b96a3afe-174c-4852-bfd6-500affa14fe7" providerId="ADAL" clId="{E5BF7948-E21F-4CDE-9011-6AFAD629F6B9}" dt="2026-10-10T15:24:24.461" v="11" actId="207"/>
        <pc:sldMkLst>
          <pc:docMk/>
          <pc:sldMk cId="0" sldId="258"/>
        </pc:sldMkLst>
        <pc:spChg chg="add mod">
          <ac:chgData name="Ventura-Medina, Esther" userId="b96a3afe-174c-4852-bfd6-500affa14fe7" providerId="ADAL" clId="{E5BF7948-E21F-4CDE-9011-6AFAD629F6B9}" dt="2026-10-10T15:24:24.461" v="11" actId="207"/>
          <ac:spMkLst>
            <pc:docMk/>
            <pc:sldMk cId="0" sldId="258"/>
            <ac:spMk id="2" creationId="{50823D35-CEBA-0F20-2E76-D71BFC446265}"/>
          </ac:spMkLst>
        </pc:spChg>
      </pc:sldChg>
      <pc:sldChg chg="addSp modSp">
        <pc:chgData name="Ventura-Medina, Esther" userId="b96a3afe-174c-4852-bfd6-500affa14fe7" providerId="ADAL" clId="{E5BF7948-E21F-4CDE-9011-6AFAD629F6B9}" dt="2026-10-10T15:24:38.098" v="14"/>
        <pc:sldMkLst>
          <pc:docMk/>
          <pc:sldMk cId="0" sldId="259"/>
        </pc:sldMkLst>
        <pc:spChg chg="add mod">
          <ac:chgData name="Ventura-Medina, Esther" userId="b96a3afe-174c-4852-bfd6-500affa14fe7" providerId="ADAL" clId="{E5BF7948-E21F-4CDE-9011-6AFAD629F6B9}" dt="2026-10-10T15:24:38.098" v="14"/>
          <ac:spMkLst>
            <pc:docMk/>
            <pc:sldMk cId="0" sldId="259"/>
            <ac:spMk id="6" creationId="{F439D193-172F-808A-17B9-4F6E3DE75B50}"/>
          </ac:spMkLst>
        </pc:spChg>
      </pc:sldChg>
      <pc:sldChg chg="addSp modSp">
        <pc:chgData name="Ventura-Medina, Esther" userId="b96a3afe-174c-4852-bfd6-500affa14fe7" providerId="ADAL" clId="{E5BF7948-E21F-4CDE-9011-6AFAD629F6B9}" dt="2026-10-10T15:24:58.008" v="19"/>
        <pc:sldMkLst>
          <pc:docMk/>
          <pc:sldMk cId="0" sldId="260"/>
        </pc:sldMkLst>
        <pc:spChg chg="add mod">
          <ac:chgData name="Ventura-Medina, Esther" userId="b96a3afe-174c-4852-bfd6-500affa14fe7" providerId="ADAL" clId="{E5BF7948-E21F-4CDE-9011-6AFAD629F6B9}" dt="2026-10-10T15:24:58.008" v="19"/>
          <ac:spMkLst>
            <pc:docMk/>
            <pc:sldMk cId="0" sldId="260"/>
            <ac:spMk id="2" creationId="{3D96FBF5-E605-1215-F61A-809D1F687A4F}"/>
          </ac:spMkLst>
        </pc:spChg>
      </pc:sldChg>
      <pc:sldChg chg="addSp modSp">
        <pc:chgData name="Ventura-Medina, Esther" userId="b96a3afe-174c-4852-bfd6-500affa14fe7" providerId="ADAL" clId="{E5BF7948-E21F-4CDE-9011-6AFAD629F6B9}" dt="2026-10-10T15:24:42.375" v="15"/>
        <pc:sldMkLst>
          <pc:docMk/>
          <pc:sldMk cId="0" sldId="263"/>
        </pc:sldMkLst>
        <pc:spChg chg="add mod">
          <ac:chgData name="Ventura-Medina, Esther" userId="b96a3afe-174c-4852-bfd6-500affa14fe7" providerId="ADAL" clId="{E5BF7948-E21F-4CDE-9011-6AFAD629F6B9}" dt="2026-10-10T15:24:42.375" v="15"/>
          <ac:spMkLst>
            <pc:docMk/>
            <pc:sldMk cId="0" sldId="263"/>
            <ac:spMk id="4" creationId="{DDB5A908-6A21-E00D-7359-9F59A7C24803}"/>
          </ac:spMkLst>
        </pc:spChg>
      </pc:sldChg>
      <pc:sldChg chg="addSp modSp">
        <pc:chgData name="Ventura-Medina, Esther" userId="b96a3afe-174c-4852-bfd6-500affa14fe7" providerId="ADAL" clId="{E5BF7948-E21F-4CDE-9011-6AFAD629F6B9}" dt="2026-10-10T15:25:32.294" v="25"/>
        <pc:sldMkLst>
          <pc:docMk/>
          <pc:sldMk cId="715577337" sldId="283"/>
        </pc:sldMkLst>
        <pc:spChg chg="add mod">
          <ac:chgData name="Ventura-Medina, Esther" userId="b96a3afe-174c-4852-bfd6-500affa14fe7" providerId="ADAL" clId="{E5BF7948-E21F-4CDE-9011-6AFAD629F6B9}" dt="2026-10-10T15:25:32.294" v="25"/>
          <ac:spMkLst>
            <pc:docMk/>
            <pc:sldMk cId="715577337" sldId="283"/>
            <ac:spMk id="4" creationId="{31CB5AFF-E809-3946-5815-35EE85547987}"/>
          </ac:spMkLst>
        </pc:spChg>
      </pc:sldChg>
      <pc:sldChg chg="addSp modSp">
        <pc:chgData name="Ventura-Medina, Esther" userId="b96a3afe-174c-4852-bfd6-500affa14fe7" providerId="ADAL" clId="{E5BF7948-E21F-4CDE-9011-6AFAD629F6B9}" dt="2026-10-10T15:25:51.380" v="30"/>
        <pc:sldMkLst>
          <pc:docMk/>
          <pc:sldMk cId="807404819" sldId="295"/>
        </pc:sldMkLst>
        <pc:spChg chg="add mod">
          <ac:chgData name="Ventura-Medina, Esther" userId="b96a3afe-174c-4852-bfd6-500affa14fe7" providerId="ADAL" clId="{E5BF7948-E21F-4CDE-9011-6AFAD629F6B9}" dt="2026-10-10T15:25:51.380" v="30"/>
          <ac:spMkLst>
            <pc:docMk/>
            <pc:sldMk cId="807404819" sldId="295"/>
            <ac:spMk id="3" creationId="{73881776-EBB8-70C2-E3D5-C9C32EAEFDA9}"/>
          </ac:spMkLst>
        </pc:spChg>
      </pc:sldChg>
      <pc:sldChg chg="addSp modSp mod">
        <pc:chgData name="Ventura-Medina, Esther" userId="b96a3afe-174c-4852-bfd6-500affa14fe7" providerId="ADAL" clId="{E5BF7948-E21F-4CDE-9011-6AFAD629F6B9}" dt="2026-10-10T15:25:18.408" v="22" actId="27107"/>
        <pc:sldMkLst>
          <pc:docMk/>
          <pc:sldMk cId="737179934" sldId="296"/>
        </pc:sldMkLst>
        <pc:spChg chg="add mod">
          <ac:chgData name="Ventura-Medina, Esther" userId="b96a3afe-174c-4852-bfd6-500affa14fe7" providerId="ADAL" clId="{E5BF7948-E21F-4CDE-9011-6AFAD629F6B9}" dt="2026-10-10T15:24:59.536" v="20"/>
          <ac:spMkLst>
            <pc:docMk/>
            <pc:sldMk cId="737179934" sldId="296"/>
            <ac:spMk id="2" creationId="{7B3402C8-F920-CE26-4472-4D4FFBF5B13A}"/>
          </ac:spMkLst>
        </pc:spChg>
        <pc:spChg chg="mod">
          <ac:chgData name="Ventura-Medina, Esther" userId="b96a3afe-174c-4852-bfd6-500affa14fe7" providerId="ADAL" clId="{E5BF7948-E21F-4CDE-9011-6AFAD629F6B9}" dt="2026-10-10T15:25:18.408" v="22" actId="27107"/>
          <ac:spMkLst>
            <pc:docMk/>
            <pc:sldMk cId="737179934" sldId="296"/>
            <ac:spMk id="21" creationId="{FAF6FD38-6BA1-5672-D928-DB724527E8A1}"/>
          </ac:spMkLst>
        </pc:spChg>
      </pc:sldChg>
      <pc:sldChg chg="addSp modSp">
        <pc:chgData name="Ventura-Medina, Esther" userId="b96a3afe-174c-4852-bfd6-500affa14fe7" providerId="ADAL" clId="{E5BF7948-E21F-4CDE-9011-6AFAD629F6B9}" dt="2026-10-10T15:25:22.368" v="23"/>
        <pc:sldMkLst>
          <pc:docMk/>
          <pc:sldMk cId="3770714970" sldId="297"/>
        </pc:sldMkLst>
        <pc:spChg chg="add mod">
          <ac:chgData name="Ventura-Medina, Esther" userId="b96a3afe-174c-4852-bfd6-500affa14fe7" providerId="ADAL" clId="{E5BF7948-E21F-4CDE-9011-6AFAD629F6B9}" dt="2026-10-10T15:25:22.368" v="23"/>
          <ac:spMkLst>
            <pc:docMk/>
            <pc:sldMk cId="3770714970" sldId="297"/>
            <ac:spMk id="2" creationId="{E0D67391-4A2C-B8A2-04B2-FDDC7F4F4820}"/>
          </ac:spMkLst>
        </pc:spChg>
      </pc:sldChg>
      <pc:sldChg chg="addSp modSp">
        <pc:chgData name="Ventura-Medina, Esther" userId="b96a3afe-174c-4852-bfd6-500affa14fe7" providerId="ADAL" clId="{E5BF7948-E21F-4CDE-9011-6AFAD629F6B9}" dt="2026-10-10T15:25:24.209" v="24"/>
        <pc:sldMkLst>
          <pc:docMk/>
          <pc:sldMk cId="2470297036" sldId="298"/>
        </pc:sldMkLst>
        <pc:spChg chg="add mod">
          <ac:chgData name="Ventura-Medina, Esther" userId="b96a3afe-174c-4852-bfd6-500affa14fe7" providerId="ADAL" clId="{E5BF7948-E21F-4CDE-9011-6AFAD629F6B9}" dt="2026-10-10T15:25:24.209" v="24"/>
          <ac:spMkLst>
            <pc:docMk/>
            <pc:sldMk cId="2470297036" sldId="298"/>
            <ac:spMk id="2" creationId="{0C101DBA-7DA2-695A-9CC0-84CDCF7B4E7D}"/>
          </ac:spMkLst>
        </pc:spChg>
      </pc:sldChg>
      <pc:sldChg chg="addSp modSp">
        <pc:chgData name="Ventura-Medina, Esther" userId="b96a3afe-174c-4852-bfd6-500affa14fe7" providerId="ADAL" clId="{E5BF7948-E21F-4CDE-9011-6AFAD629F6B9}" dt="2026-10-10T15:24:44.649" v="16"/>
        <pc:sldMkLst>
          <pc:docMk/>
          <pc:sldMk cId="646393144" sldId="299"/>
        </pc:sldMkLst>
        <pc:spChg chg="add mod">
          <ac:chgData name="Ventura-Medina, Esther" userId="b96a3afe-174c-4852-bfd6-500affa14fe7" providerId="ADAL" clId="{E5BF7948-E21F-4CDE-9011-6AFAD629F6B9}" dt="2026-10-10T15:24:44.649" v="16"/>
          <ac:spMkLst>
            <pc:docMk/>
            <pc:sldMk cId="646393144" sldId="299"/>
            <ac:spMk id="4" creationId="{494A5AE0-C590-2E74-36B1-AEC3C4F62B70}"/>
          </ac:spMkLst>
        </pc:spChg>
      </pc:sldChg>
      <pc:sldChg chg="addSp modSp mod">
        <pc:chgData name="Ventura-Medina, Esther" userId="b96a3afe-174c-4852-bfd6-500affa14fe7" providerId="ADAL" clId="{E5BF7948-E21F-4CDE-9011-6AFAD629F6B9}" dt="2026-10-10T15:24:53.572" v="18" actId="207"/>
        <pc:sldMkLst>
          <pc:docMk/>
          <pc:sldMk cId="151209424" sldId="300"/>
        </pc:sldMkLst>
        <pc:spChg chg="add mod">
          <ac:chgData name="Ventura-Medina, Esther" userId="b96a3afe-174c-4852-bfd6-500affa14fe7" providerId="ADAL" clId="{E5BF7948-E21F-4CDE-9011-6AFAD629F6B9}" dt="2026-10-10T15:24:53.572" v="18" actId="207"/>
          <ac:spMkLst>
            <pc:docMk/>
            <pc:sldMk cId="151209424" sldId="300"/>
            <ac:spMk id="4" creationId="{7A961A5F-4242-D111-78B4-F2F88DB0178F}"/>
          </ac:spMkLst>
        </pc:spChg>
      </pc:sldChg>
      <pc:sldChg chg="addSp modSp">
        <pc:chgData name="Ventura-Medina, Esther" userId="b96a3afe-174c-4852-bfd6-500affa14fe7" providerId="ADAL" clId="{E5BF7948-E21F-4CDE-9011-6AFAD629F6B9}" dt="2026-10-10T15:25:37.035" v="26"/>
        <pc:sldMkLst>
          <pc:docMk/>
          <pc:sldMk cId="585714151" sldId="301"/>
        </pc:sldMkLst>
        <pc:spChg chg="add mod">
          <ac:chgData name="Ventura-Medina, Esther" userId="b96a3afe-174c-4852-bfd6-500affa14fe7" providerId="ADAL" clId="{E5BF7948-E21F-4CDE-9011-6AFAD629F6B9}" dt="2026-10-10T15:25:37.035" v="26"/>
          <ac:spMkLst>
            <pc:docMk/>
            <pc:sldMk cId="585714151" sldId="301"/>
            <ac:spMk id="4" creationId="{AF0CF6E1-AE6A-EE71-032C-4012E6BAB64B}"/>
          </ac:spMkLst>
        </pc:spChg>
      </pc:sldChg>
      <pc:sldChg chg="addSp modSp mod">
        <pc:chgData name="Ventura-Medina, Esther" userId="b96a3afe-174c-4852-bfd6-500affa14fe7" providerId="ADAL" clId="{E5BF7948-E21F-4CDE-9011-6AFAD629F6B9}" dt="2026-10-10T15:25:48.280" v="28" actId="1076"/>
        <pc:sldMkLst>
          <pc:docMk/>
          <pc:sldMk cId="540371571" sldId="302"/>
        </pc:sldMkLst>
        <pc:spChg chg="mod">
          <ac:chgData name="Ventura-Medina, Esther" userId="b96a3afe-174c-4852-bfd6-500affa14fe7" providerId="ADAL" clId="{E5BF7948-E21F-4CDE-9011-6AFAD629F6B9}" dt="2026-10-10T15:25:48.280" v="28" actId="1076"/>
          <ac:spMkLst>
            <pc:docMk/>
            <pc:sldMk cId="540371571" sldId="302"/>
            <ac:spMk id="2" creationId="{8B001A84-BE21-9306-9996-9389D411544D}"/>
          </ac:spMkLst>
        </pc:spChg>
        <pc:spChg chg="add mod">
          <ac:chgData name="Ventura-Medina, Esther" userId="b96a3afe-174c-4852-bfd6-500affa14fe7" providerId="ADAL" clId="{E5BF7948-E21F-4CDE-9011-6AFAD629F6B9}" dt="2026-10-10T15:25:39.109" v="27"/>
          <ac:spMkLst>
            <pc:docMk/>
            <pc:sldMk cId="540371571" sldId="302"/>
            <ac:spMk id="3" creationId="{E9C120AA-F1A6-1536-76E6-4F8A14359822}"/>
          </ac:spMkLst>
        </pc:spChg>
      </pc:sldChg>
      <pc:sldChg chg="addSp modSp">
        <pc:chgData name="Ventura-Medina, Esther" userId="b96a3afe-174c-4852-bfd6-500affa14fe7" providerId="ADAL" clId="{E5BF7948-E21F-4CDE-9011-6AFAD629F6B9}" dt="2026-10-10T15:25:49.837" v="29"/>
        <pc:sldMkLst>
          <pc:docMk/>
          <pc:sldMk cId="2709514260" sldId="303"/>
        </pc:sldMkLst>
        <pc:spChg chg="add mod">
          <ac:chgData name="Ventura-Medina, Esther" userId="b96a3afe-174c-4852-bfd6-500affa14fe7" providerId="ADAL" clId="{E5BF7948-E21F-4CDE-9011-6AFAD629F6B9}" dt="2026-10-10T15:25:49.837" v="29"/>
          <ac:spMkLst>
            <pc:docMk/>
            <pc:sldMk cId="2709514260" sldId="303"/>
            <ac:spMk id="3" creationId="{EC480A4D-3EFE-3B70-6195-0F04790A216E}"/>
          </ac:spMkLst>
        </pc:spChg>
      </pc:sldChg>
      <pc:sldChg chg="addSp modSp mod">
        <pc:chgData name="Ventura-Medina, Esther" userId="b96a3afe-174c-4852-bfd6-500affa14fe7" providerId="ADAL" clId="{E5BF7948-E21F-4CDE-9011-6AFAD629F6B9}" dt="2026-10-10T15:24:10.286" v="7"/>
        <pc:sldMkLst>
          <pc:docMk/>
          <pc:sldMk cId="0" sldId="305"/>
        </pc:sldMkLst>
        <pc:spChg chg="mod">
          <ac:chgData name="Ventura-Medina, Esther" userId="b96a3afe-174c-4852-bfd6-500affa14fe7" providerId="ADAL" clId="{E5BF7948-E21F-4CDE-9011-6AFAD629F6B9}" dt="2026-10-10T15:24:09.170" v="6" actId="1076"/>
          <ac:spMkLst>
            <pc:docMk/>
            <pc:sldMk cId="0" sldId="305"/>
            <ac:spMk id="4" creationId="{CDC8E3AF-0FDD-52B8-7C06-A4A71A0AB86E}"/>
          </ac:spMkLst>
        </pc:spChg>
        <pc:spChg chg="add mod">
          <ac:chgData name="Ventura-Medina, Esther" userId="b96a3afe-174c-4852-bfd6-500affa14fe7" providerId="ADAL" clId="{E5BF7948-E21F-4CDE-9011-6AFAD629F6B9}" dt="2026-10-10T15:24:10.286" v="7"/>
          <ac:spMkLst>
            <pc:docMk/>
            <pc:sldMk cId="0" sldId="305"/>
            <ac:spMk id="8" creationId="{BB737A99-9EE4-7D28-C979-E4B2B5E713A5}"/>
          </ac:spMkLst>
        </pc:spChg>
      </pc:sldChg>
      <pc:sldChg chg="addSp modSp mod">
        <pc:chgData name="Ventura-Medina, Esther" userId="b96a3afe-174c-4852-bfd6-500affa14fe7" providerId="ADAL" clId="{E5BF7948-E21F-4CDE-9011-6AFAD629F6B9}" dt="2026-10-10T15:24:17.834" v="9" actId="1076"/>
        <pc:sldMkLst>
          <pc:docMk/>
          <pc:sldMk cId="0" sldId="307"/>
        </pc:sldMkLst>
        <pc:spChg chg="mod">
          <ac:chgData name="Ventura-Medina, Esther" userId="b96a3afe-174c-4852-bfd6-500affa14fe7" providerId="ADAL" clId="{E5BF7948-E21F-4CDE-9011-6AFAD629F6B9}" dt="2026-10-10T15:24:17.834" v="9" actId="1076"/>
          <ac:spMkLst>
            <pc:docMk/>
            <pc:sldMk cId="0" sldId="307"/>
            <ac:spMk id="5" creationId="{224E60D8-23B3-4FC9-2FF7-EB5D919ECA8E}"/>
          </ac:spMkLst>
        </pc:spChg>
        <pc:spChg chg="add mod">
          <ac:chgData name="Ventura-Medina, Esther" userId="b96a3afe-174c-4852-bfd6-500affa14fe7" providerId="ADAL" clId="{E5BF7948-E21F-4CDE-9011-6AFAD629F6B9}" dt="2026-10-10T15:24:12.867" v="8"/>
          <ac:spMkLst>
            <pc:docMk/>
            <pc:sldMk cId="0" sldId="307"/>
            <ac:spMk id="6" creationId="{DADE929E-0A4A-A953-F566-72427FD81A57}"/>
          </ac:spMkLst>
        </pc:spChg>
      </pc:sldChg>
      <pc:sldChg chg="add del setBg">
        <pc:chgData name="Ventura-Medina, Esther" userId="b96a3afe-174c-4852-bfd6-500affa14fe7" providerId="ADAL" clId="{E5BF7948-E21F-4CDE-9011-6AFAD629F6B9}" dt="2026-10-10T15:24:31.279" v="13"/>
        <pc:sldMkLst>
          <pc:docMk/>
          <pc:sldMk cId="2527477951" sldId="308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51926C-0C5F-4A9A-BF01-D76BA0396581}" type="datetimeFigureOut">
              <a:rPr lang="nl-BE" smtClean="0"/>
              <a:t>10/10/2026</a:t>
            </a:fld>
            <a:endParaRPr lang="nl-B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B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0B67FA-FB7A-4953-87EF-8AD8F4E50864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1757324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adlet.com/" TargetMode="External"/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 fontAlgn="base">
              <a:buFont typeface="Arial" panose="020B0604020202020204" pitchFamily="34" charset="0"/>
              <a:buNone/>
            </a:pPr>
            <a:r>
              <a:rPr lang="nl-BE" sz="1800" b="0" i="0">
                <a:solidFill>
                  <a:srgbClr val="000000"/>
                </a:solidFill>
                <a:effectLst/>
                <a:latin typeface="Arial Nova Light" panose="020B0304020202020204" pitchFamily="34" charset="0"/>
              </a:rPr>
              <a:t>12.15 – 12.25  Carolien intro 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nl-BE" sz="1800" b="0" i="0">
                <a:solidFill>
                  <a:srgbClr val="000000"/>
                </a:solidFill>
                <a:effectLst/>
                <a:latin typeface="Arial Nova Light" panose="020B0304020202020204" pitchFamily="34" charset="0"/>
              </a:rPr>
              <a:t>12.25- 12.30    Cindy Step 1 </a:t>
            </a:r>
            <a:r>
              <a:rPr lang="nl-BE" sz="1800" b="0" i="0" err="1">
                <a:solidFill>
                  <a:srgbClr val="000000"/>
                </a:solidFill>
                <a:effectLst/>
                <a:latin typeface="Arial Nova Light" panose="020B0304020202020204" pitchFamily="34" charset="0"/>
              </a:rPr>
              <a:t>inventory</a:t>
            </a:r>
            <a:r>
              <a:rPr lang="nl-BE" sz="1800" b="0" i="0">
                <a:solidFill>
                  <a:srgbClr val="000000"/>
                </a:solidFill>
                <a:effectLst/>
                <a:latin typeface="Arial Nova Light" panose="020B0304020202020204" pitchFamily="34" charset="0"/>
              </a:rPr>
              <a:t> 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nl-BE" sz="1800" b="0" i="0">
                <a:solidFill>
                  <a:srgbClr val="000000"/>
                </a:solidFill>
                <a:effectLst/>
                <a:latin typeface="Arial Nova Light" panose="020B0304020202020204" pitchFamily="34" charset="0"/>
              </a:rPr>
              <a:t>12.30-12.35     </a:t>
            </a:r>
            <a:r>
              <a:rPr lang="nl-BE" sz="1800" b="0" i="0" err="1">
                <a:solidFill>
                  <a:srgbClr val="000000"/>
                </a:solidFill>
                <a:effectLst/>
                <a:latin typeface="Arial Nova Light" panose="020B0304020202020204" pitchFamily="34" charset="0"/>
              </a:rPr>
              <a:t>Una</a:t>
            </a:r>
            <a:r>
              <a:rPr lang="nl-BE" sz="1800" b="0" i="0">
                <a:solidFill>
                  <a:srgbClr val="000000"/>
                </a:solidFill>
                <a:effectLst/>
                <a:latin typeface="Arial Nova Light" panose="020B0304020202020204" pitchFamily="34" charset="0"/>
              </a:rPr>
              <a:t> Step 2 design 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nl-BE" sz="1800" b="0" i="1">
                <a:solidFill>
                  <a:srgbClr val="000000"/>
                </a:solidFill>
                <a:effectLst/>
                <a:latin typeface="Arial Nova Light" panose="020B0304020202020204" pitchFamily="34" charset="0"/>
              </a:rPr>
              <a:t>12.35 – 12.55   Break-out room</a:t>
            </a:r>
            <a:r>
              <a:rPr lang="nl-BE" sz="1800" b="0" i="0">
                <a:solidFill>
                  <a:srgbClr val="000000"/>
                </a:solidFill>
                <a:effectLst/>
                <a:latin typeface="Arial Nova Light" panose="020B0304020202020204" pitchFamily="34" charset="0"/>
              </a:rPr>
              <a:t> 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nl-BE" sz="1800" b="0" i="0">
                <a:solidFill>
                  <a:srgbClr val="000000"/>
                </a:solidFill>
                <a:effectLst/>
                <a:latin typeface="Arial Nova Light" panose="020B0304020202020204" pitchFamily="34" charset="0"/>
              </a:rPr>
              <a:t>12.55-13.10:     report </a:t>
            </a:r>
            <a:r>
              <a:rPr lang="nl-BE" sz="1800" b="0" i="0" err="1">
                <a:solidFill>
                  <a:srgbClr val="000000"/>
                </a:solidFill>
                <a:effectLst/>
                <a:latin typeface="Arial Nova Light" panose="020B0304020202020204" pitchFamily="34" charset="0"/>
              </a:rPr>
              <a:t>from</a:t>
            </a:r>
            <a:r>
              <a:rPr lang="nl-BE" sz="1800" b="0" i="0">
                <a:solidFill>
                  <a:srgbClr val="000000"/>
                </a:solidFill>
                <a:effectLst/>
                <a:latin typeface="Arial Nova Light" panose="020B0304020202020204" pitchFamily="34" charset="0"/>
              </a:rPr>
              <a:t> BO rooms 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nl-BE" sz="1800" b="0" i="0">
                <a:solidFill>
                  <a:srgbClr val="000000"/>
                </a:solidFill>
                <a:effectLst/>
                <a:latin typeface="Arial Nova Light" panose="020B0304020202020204" pitchFamily="34" charset="0"/>
              </a:rPr>
              <a:t>13.10-13.20     Lynn Step 3 </a:t>
            </a:r>
            <a:r>
              <a:rPr lang="nl-BE" sz="1800" b="0" i="0" err="1">
                <a:solidFill>
                  <a:srgbClr val="000000"/>
                </a:solidFill>
                <a:effectLst/>
                <a:latin typeface="Arial Nova Light" panose="020B0304020202020204" pitchFamily="34" charset="0"/>
              </a:rPr>
              <a:t>implementation</a:t>
            </a:r>
            <a:r>
              <a:rPr lang="nl-BE" sz="1800" b="0" i="0">
                <a:solidFill>
                  <a:srgbClr val="000000"/>
                </a:solidFill>
                <a:effectLst/>
                <a:latin typeface="Arial Nova Light" panose="020B0304020202020204" pitchFamily="34" charset="0"/>
              </a:rPr>
              <a:t> </a:t>
            </a:r>
          </a:p>
          <a:p>
            <a:pPr algn="l" rtl="0" fontAlgn="base"/>
            <a:r>
              <a:rPr lang="nl-BE" sz="1800" b="0" i="1">
                <a:solidFill>
                  <a:srgbClr val="000000"/>
                </a:solidFill>
                <a:effectLst/>
                <a:latin typeface="Arial Nova Light" panose="020B0304020202020204" pitchFamily="34" charset="0"/>
              </a:rPr>
              <a:t>+ poll/word </a:t>
            </a:r>
            <a:r>
              <a:rPr lang="nl-BE" sz="1800" b="0" i="1" err="1">
                <a:solidFill>
                  <a:srgbClr val="000000"/>
                </a:solidFill>
                <a:effectLst/>
                <a:latin typeface="Arial Nova Light" panose="020B0304020202020204" pitchFamily="34" charset="0"/>
              </a:rPr>
              <a:t>cloud</a:t>
            </a:r>
            <a:r>
              <a:rPr lang="nl-BE" sz="1800" b="0" i="0">
                <a:solidFill>
                  <a:srgbClr val="000000"/>
                </a:solidFill>
                <a:effectLst/>
                <a:latin typeface="Arial Nova Light" panose="020B0304020202020204" pitchFamily="34" charset="0"/>
              </a:rPr>
              <a:t> </a:t>
            </a:r>
            <a:endParaRPr lang="nl-BE" b="0" i="0">
              <a:solidFill>
                <a:srgbClr val="000000"/>
              </a:solidFill>
              <a:effectLst/>
              <a:latin typeface="Arial Nova Light" panose="020B0304020202020204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nl-BE" sz="1800" b="0" i="0">
                <a:solidFill>
                  <a:srgbClr val="000000"/>
                </a:solidFill>
                <a:effectLst/>
                <a:latin typeface="Arial Nova Light" panose="020B0304020202020204" pitchFamily="34" charset="0"/>
              </a:rPr>
              <a:t>13.20- 13.30 Esther Step 4 </a:t>
            </a:r>
            <a:r>
              <a:rPr lang="nl-BE" sz="1800" b="0" i="0" err="1">
                <a:solidFill>
                  <a:srgbClr val="000000"/>
                </a:solidFill>
                <a:effectLst/>
                <a:latin typeface="Arial Nova Light" panose="020B0304020202020204" pitchFamily="34" charset="0"/>
              </a:rPr>
              <a:t>dissemination</a:t>
            </a:r>
            <a:r>
              <a:rPr lang="nl-BE" sz="1800" b="0" i="0">
                <a:solidFill>
                  <a:srgbClr val="000000"/>
                </a:solidFill>
                <a:effectLst/>
                <a:latin typeface="Arial Nova Light" panose="020B0304020202020204" pitchFamily="34" charset="0"/>
              </a:rPr>
              <a:t> </a:t>
            </a:r>
          </a:p>
          <a:p>
            <a:pPr algn="l" rtl="0" fontAlgn="base"/>
            <a:r>
              <a:rPr lang="nl-BE" sz="1800" b="0" i="1">
                <a:solidFill>
                  <a:srgbClr val="000000"/>
                </a:solidFill>
                <a:effectLst/>
                <a:latin typeface="Arial Nova Light" panose="020B0304020202020204" pitchFamily="34" charset="0"/>
              </a:rPr>
              <a:t>+ small </a:t>
            </a:r>
            <a:r>
              <a:rPr lang="nl-BE" sz="1800" b="0" i="1" err="1">
                <a:solidFill>
                  <a:srgbClr val="000000"/>
                </a:solidFill>
                <a:effectLst/>
                <a:latin typeface="Arial Nova Light" panose="020B0304020202020204" pitchFamily="34" charset="0"/>
              </a:rPr>
              <a:t>acitivity</a:t>
            </a:r>
            <a:r>
              <a:rPr lang="nl-BE" sz="1800" b="0" i="1">
                <a:solidFill>
                  <a:srgbClr val="000000"/>
                </a:solidFill>
                <a:effectLst/>
                <a:latin typeface="Arial Nova Light" panose="020B0304020202020204" pitchFamily="34" charset="0"/>
              </a:rPr>
              <a:t> on </a:t>
            </a:r>
            <a:r>
              <a:rPr lang="nl-BE" sz="1800" b="0" i="1" err="1">
                <a:solidFill>
                  <a:srgbClr val="000000"/>
                </a:solidFill>
                <a:effectLst/>
                <a:latin typeface="Arial Nova Light" panose="020B0304020202020204" pitchFamily="34" charset="0"/>
              </a:rPr>
              <a:t>dissemination</a:t>
            </a:r>
            <a:r>
              <a:rPr lang="nl-BE" sz="1800" b="0" i="1">
                <a:solidFill>
                  <a:srgbClr val="000000"/>
                </a:solidFill>
                <a:effectLst/>
                <a:latin typeface="Arial Nova Light" panose="020B0304020202020204" pitchFamily="34" charset="0"/>
              </a:rPr>
              <a:t>?</a:t>
            </a:r>
            <a:r>
              <a:rPr lang="nl-BE" sz="1800" b="0" i="0">
                <a:solidFill>
                  <a:srgbClr val="000000"/>
                </a:solidFill>
                <a:effectLst/>
                <a:latin typeface="Arial Nova Light" panose="020B0304020202020204" pitchFamily="34" charset="0"/>
              </a:rPr>
              <a:t> </a:t>
            </a:r>
            <a:endParaRPr lang="nl-BE" b="0" i="0">
              <a:solidFill>
                <a:srgbClr val="000000"/>
              </a:solidFill>
              <a:effectLst/>
              <a:latin typeface="Arial Nova Light" panose="020B0304020202020204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nl-BE" sz="1800" b="0" i="0">
                <a:solidFill>
                  <a:srgbClr val="000000"/>
                </a:solidFill>
                <a:effectLst/>
                <a:latin typeface="Arial Nova Light" panose="020B0304020202020204" pitchFamily="34" charset="0"/>
              </a:rPr>
              <a:t>13.30 – 13.32 Carolien </a:t>
            </a:r>
            <a:r>
              <a:rPr lang="nl-BE" sz="1800" b="0" i="0" err="1">
                <a:solidFill>
                  <a:srgbClr val="000000"/>
                </a:solidFill>
                <a:effectLst/>
                <a:latin typeface="Arial Nova Light" panose="020B0304020202020204" pitchFamily="34" charset="0"/>
              </a:rPr>
              <a:t>wrap</a:t>
            </a:r>
            <a:r>
              <a:rPr lang="nl-BE" sz="1800" b="0" i="0">
                <a:solidFill>
                  <a:srgbClr val="000000"/>
                </a:solidFill>
                <a:effectLst/>
                <a:latin typeface="Arial Nova Light" panose="020B0304020202020204" pitchFamily="34" charset="0"/>
              </a:rPr>
              <a:t> up timeline  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nl-BE" sz="1800" b="0" i="0">
                <a:solidFill>
                  <a:srgbClr val="000000"/>
                </a:solidFill>
                <a:effectLst/>
                <a:latin typeface="Arial Nova Light" panose="020B0304020202020204" pitchFamily="34" charset="0"/>
              </a:rPr>
              <a:t>13.32-13.45 feedback, </a:t>
            </a:r>
            <a:r>
              <a:rPr lang="nl-BE" sz="1800" b="0" i="0" err="1">
                <a:solidFill>
                  <a:srgbClr val="000000"/>
                </a:solidFill>
                <a:effectLst/>
                <a:latin typeface="Arial Nova Light" panose="020B0304020202020204" pitchFamily="34" charset="0"/>
              </a:rPr>
              <a:t>discussion</a:t>
            </a:r>
            <a:r>
              <a:rPr lang="nl-BE" sz="1800" b="0" i="0">
                <a:solidFill>
                  <a:srgbClr val="000000"/>
                </a:solidFill>
                <a:effectLst/>
                <a:latin typeface="Arial Nova Light" panose="020B0304020202020204" pitchFamily="34" charset="0"/>
              </a:rPr>
              <a:t>… </a:t>
            </a:r>
          </a:p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0B67FA-FB7A-4953-87EF-8AD8F4E50864}" type="slidenum">
              <a:rPr lang="nl-BE" smtClean="0"/>
              <a:t>1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6063349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The photos and names could be revealed using animation and asking students to identify them before revealing the names.</a:t>
            </a:r>
          </a:p>
          <a:p>
            <a:r>
              <a:rPr lang="en-GB" dirty="0"/>
              <a:t>Use https://www.mentimeter.com/ to get them to identify their examples of people who have changed the world.</a:t>
            </a: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0B67FA-FB7A-4953-87EF-8AD8F4E50864}" type="slidenum">
              <a:rPr lang="nl-BE" smtClean="0"/>
              <a:t>2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3024469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/>
              <a:t>Set time depending on time available</a:t>
            </a:r>
          </a:p>
          <a:p>
            <a:r>
              <a:rPr lang="nl-BE" dirty="0"/>
              <a:t>Voice recording may not be practical in short time frame.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0B67FA-FB7A-4953-87EF-8AD8F4E50864}" type="slidenum">
              <a:rPr lang="nl-BE" smtClean="0"/>
              <a:t>5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5377474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The example goal is far fetched and therefore would not impact their independent thoughts</a:t>
            </a: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0B67FA-FB7A-4953-87EF-8AD8F4E50864}" type="slidenum">
              <a:rPr lang="nl-BE" smtClean="0"/>
              <a:t>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405590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0B67FA-FB7A-4953-87EF-8AD8F4E50864}" type="slidenum">
              <a:rPr lang="nl-BE" smtClean="0"/>
              <a:t>7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246212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36E3A3-93EA-D52D-55AC-19C1E0FC77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C4DB24D-2EA1-6E19-EE5F-BFC370C4E4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717786F-8AFC-AA79-01F0-90AB7E6CCA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5746D5-42CD-20E5-BA45-394866C61E5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0B67FA-FB7A-4953-87EF-8AD8F4E50864}" type="slidenum">
              <a:rPr lang="nl-BE" smtClean="0"/>
              <a:t>8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0344158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FF945F-5497-2619-49EA-1617E466BD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A700CBD-ECD6-8349-B587-54C41298898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4B076E9-8165-F409-346B-03D0D6ACD3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3DA427-DC2B-9399-59AD-46392D4EB68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0B67FA-FB7A-4953-87EF-8AD8F4E50864}" type="slidenum">
              <a:rPr lang="nl-BE" smtClean="0"/>
              <a:t>9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5111000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343022-2B41-226C-868B-3C0A86136A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09FF224-E5D9-27A3-6905-5B3E68C1A7C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714523A-2856-BA77-97AB-493344CDFE7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Use this step to discuss some key points. They could discuss these in groups and bring back to the room for a broader discussion. Or use </a:t>
            </a:r>
            <a:r>
              <a:rPr lang="en-I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padlet</a:t>
            </a:r>
            <a:r>
              <a:rPr lang="en-I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for them to enter concerns anonymously. </a:t>
            </a:r>
            <a:endParaRPr lang="nl-B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B10060-88DA-541F-26E7-5C8CEFA6291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0B67FA-FB7A-4953-87EF-8AD8F4E50864}" type="slidenum">
              <a:rPr lang="nl-BE" smtClean="0"/>
              <a:t>10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8422475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0B67FA-FB7A-4953-87EF-8AD8F4E50864}" type="slidenum">
              <a:rPr lang="nl-BE" smtClean="0"/>
              <a:t>11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1366577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0B67FA-FB7A-4953-87EF-8AD8F4E50864}" type="slidenum">
              <a:rPr lang="nl-BE" smtClean="0"/>
              <a:t>12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2679270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3E8921-ACB2-252B-33B5-2039193641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8820978-9880-22D2-E960-FBA1A7DA544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9E88C4A-25BE-9F80-FEB6-81A588B58F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A9F74F-BFD2-0211-5B2D-D7414A20B28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10B67FA-FB7A-4953-87EF-8AD8F4E50864}" type="slidenum">
              <a:rPr kumimoji="0" lang="nl-B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nl-B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0843376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C8AFCB-7CA1-EF82-AE86-02C8228F2D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E296ED0-DF3A-E363-D3B2-39834BA23AA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CFFCF88-16A2-9CDC-5FE8-7E2F453BBE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240E7E-16D4-4EDD-CA92-77CF0564FE8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10B67FA-FB7A-4953-87EF-8AD8F4E50864}" type="slidenum">
              <a:rPr kumimoji="0" lang="nl-B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nl-B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396585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FCDB25-5B87-9852-AB1E-B09DFA65D0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472E662-C929-10CD-5079-01D25B9364B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34395D6-F341-15EF-6984-290E9BD194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/>
              <a:t>Use </a:t>
            </a:r>
            <a:r>
              <a:rPr lang="nl-BE" dirty="0">
                <a:solidFill>
                  <a:srgbClr val="000000"/>
                </a:solidFill>
              </a:rPr>
              <a:t> </a:t>
            </a:r>
            <a:r>
              <a:rPr lang="en-GB" b="1" dirty="0">
                <a:solidFill>
                  <a:srgbClr val="085E5E"/>
                </a:solidFill>
                <a:hlinkClick r:id="rId3"/>
              </a:rPr>
              <a:t>www.padlet.com</a:t>
            </a:r>
            <a:r>
              <a:rPr lang="en-GB" b="1">
                <a:solidFill>
                  <a:srgbClr val="085E5E"/>
                </a:solidFill>
              </a:rPr>
              <a:t>  </a:t>
            </a:r>
            <a:r>
              <a:rPr lang="nl-BE">
                <a:solidFill>
                  <a:srgbClr val="000000"/>
                </a:solidFill>
              </a:rPr>
              <a:t>or post its to collect responses to the main question</a:t>
            </a:r>
            <a:endParaRPr lang="en-GB" b="1">
              <a:solidFill>
                <a:srgbClr val="085E5E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EE1018-75A6-74C6-A92E-F715F8681E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10B67FA-FB7A-4953-87EF-8AD8F4E50864}" type="slidenum">
              <a:rPr kumimoji="0" lang="nl-B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nl-B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139302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53BF00-83C3-25BE-90EA-759F89C076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88BC263-4904-3B29-3C28-2BD1879D20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C0820EA-287B-856B-F82A-F4B20D2AF0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9B1032-A5E4-EC5D-3B48-13D5AF3A0C1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0B67FA-FB7A-4953-87EF-8AD8F4E50864}" type="slidenum">
              <a:rPr lang="nl-BE" smtClean="0"/>
              <a:t>16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22597567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62F477-F0D7-2F3D-6BE6-E7DCF1266B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991C46A-B8CA-052F-F4B2-3001EB73DCD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2B6BE02-9104-1B73-ECDA-8B1CD5EBB4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The example goal is far fetched and therefore would not impact their independent thoughts</a:t>
            </a:r>
            <a:endParaRPr lang="en-I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D7A90A-80C7-C7EC-5E60-DA632E6BB50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0B67FA-FB7A-4953-87EF-8AD8F4E50864}" type="slidenum">
              <a:rPr lang="nl-BE" smtClean="0"/>
              <a:t>17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5513445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w3.org/webat25/media-center.html" TargetMode="External"/><Relationship Id="rId13" Type="http://schemas.openxmlformats.org/officeDocument/2006/relationships/image" Target="../media/image8.jpg"/><Relationship Id="rId18" Type="http://schemas.openxmlformats.org/officeDocument/2006/relationships/hyperlink" Target="https://creativecommons.org/licenses/by-nc-nd/3.0/" TargetMode="External"/><Relationship Id="rId3" Type="http://schemas.openxmlformats.org/officeDocument/2006/relationships/image" Target="../media/image3.jpg"/><Relationship Id="rId7" Type="http://schemas.openxmlformats.org/officeDocument/2006/relationships/image" Target="../media/image5.jpg"/><Relationship Id="rId12" Type="http://schemas.openxmlformats.org/officeDocument/2006/relationships/hyperlink" Target="https://thehandwritinganalyst.blogspot.com/2010/03/what-does-nelson-mandelas-handwriting.html" TargetMode="External"/><Relationship Id="rId17" Type="http://schemas.openxmlformats.org/officeDocument/2006/relationships/hyperlink" Target="https://creativecommons.org/licenses/by-nc/3.0/" TargetMode="External"/><Relationship Id="rId2" Type="http://schemas.openxmlformats.org/officeDocument/2006/relationships/notesSlide" Target="../notesSlides/notesSlide2.xml"/><Relationship Id="rId16" Type="http://schemas.openxmlformats.org/officeDocument/2006/relationships/hyperlink" Target="https://creativecommons.org/licenses/by-sa/3.0/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ro.wikipedia.org/wiki/Marie_curie" TargetMode="External"/><Relationship Id="rId11" Type="http://schemas.openxmlformats.org/officeDocument/2006/relationships/image" Target="../media/image7.jpg"/><Relationship Id="rId5" Type="http://schemas.openxmlformats.org/officeDocument/2006/relationships/image" Target="../media/image4.jpg"/><Relationship Id="rId15" Type="http://schemas.openxmlformats.org/officeDocument/2006/relationships/image" Target="../media/image2.png"/><Relationship Id="rId10" Type="http://schemas.openxmlformats.org/officeDocument/2006/relationships/hyperlink" Target="https://www.flickr.com/photos/un_photo/15528368235/" TargetMode="External"/><Relationship Id="rId4" Type="http://schemas.openxmlformats.org/officeDocument/2006/relationships/hyperlink" Target="https://sedesmoronoouseedifico.blogspot.com/2010/04/agenda-albert-einsten-e-alberto.html" TargetMode="External"/><Relationship Id="rId9" Type="http://schemas.openxmlformats.org/officeDocument/2006/relationships/image" Target="../media/image6.jpg"/><Relationship Id="rId14" Type="http://schemas.openxmlformats.org/officeDocument/2006/relationships/hyperlink" Target="https://en.wikipedia.org/wiki/Greta_Thunberg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matburyau.wordpress.com/2014/09/14/reflective-practice/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creativecommons.org/licenses/by-nc-sa/3.0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reativecommons.org/licenses/by-nc/3.0/" TargetMode="External"/><Relationship Id="rId5" Type="http://schemas.openxmlformats.org/officeDocument/2006/relationships/hyperlink" Target="https://drjerispeaks.blogspot.com/2014/08/too-many-thoughts-to-process.html" TargetMode="Externa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reativecommons.org/licenses/by/3.0/" TargetMode="External"/><Relationship Id="rId5" Type="http://schemas.openxmlformats.org/officeDocument/2006/relationships/hyperlink" Target="https://dontpunchaclock.blogspot.com/2014/" TargetMode="Externa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oxfordlearning.com/how-to-study-effectively/" TargetMode="Externa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www.savethestudent.org/freshers/13-skills-to-help-you-survive-university.html" TargetMode="External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fieldreport.caes.uga.edu/publications/C1042/time-management-10-strategies-for-better-time-management/" TargetMode="External"/><Relationship Id="rId7" Type="http://schemas.openxmlformats.org/officeDocument/2006/relationships/hyperlink" Target="https://creativecommons.org/licenses/by-sa/3.0/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pressbooks.bccampus.ca/studystrategizesucceed/chapter/create-a-weekly-schedule-that-works/" TargetMode="External"/><Relationship Id="rId5" Type="http://schemas.openxmlformats.org/officeDocument/2006/relationships/image" Target="../media/image15.png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www.publicdomainpictures.net/en/view-image.php?image=248252&amp;picture=to-be-a-success" TargetMode="External"/><Relationship Id="rId4" Type="http://schemas.openxmlformats.org/officeDocument/2006/relationships/image" Target="../media/image16.jp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2861" y="8865906"/>
            <a:ext cx="18022278" cy="1306615"/>
          </a:xfrm>
          <a:custGeom>
            <a:avLst/>
            <a:gdLst/>
            <a:ahLst/>
            <a:cxnLst/>
            <a:rect l="l" t="t" r="r" b="b"/>
            <a:pathLst>
              <a:path w="18022278" h="1306615">
                <a:moveTo>
                  <a:pt x="0" y="0"/>
                </a:moveTo>
                <a:lnTo>
                  <a:pt x="18022278" y="0"/>
                </a:lnTo>
                <a:lnTo>
                  <a:pt x="18022278" y="1306615"/>
                </a:lnTo>
                <a:lnTo>
                  <a:pt x="0" y="130661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BE"/>
          </a:p>
        </p:txBody>
      </p:sp>
      <p:sp>
        <p:nvSpPr>
          <p:cNvPr id="3" name="Freeform 3"/>
          <p:cNvSpPr/>
          <p:nvPr/>
        </p:nvSpPr>
        <p:spPr>
          <a:xfrm>
            <a:off x="300878" y="438329"/>
            <a:ext cx="8025814" cy="7905572"/>
          </a:xfrm>
          <a:custGeom>
            <a:avLst/>
            <a:gdLst/>
            <a:ahLst/>
            <a:cxnLst/>
            <a:rect l="l" t="t" r="r" b="b"/>
            <a:pathLst>
              <a:path w="2372126" h="2372126">
                <a:moveTo>
                  <a:pt x="0" y="0"/>
                </a:moveTo>
                <a:lnTo>
                  <a:pt x="2372126" y="0"/>
                </a:lnTo>
                <a:lnTo>
                  <a:pt x="2372126" y="2372126"/>
                </a:lnTo>
                <a:lnTo>
                  <a:pt x="0" y="237212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BE"/>
          </a:p>
        </p:txBody>
      </p:sp>
      <p:sp>
        <p:nvSpPr>
          <p:cNvPr id="4" name="TextBox 4"/>
          <p:cNvSpPr txBox="1"/>
          <p:nvPr/>
        </p:nvSpPr>
        <p:spPr>
          <a:xfrm>
            <a:off x="7615227" y="3410533"/>
            <a:ext cx="10918752" cy="8519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145"/>
              </a:lnSpc>
            </a:pPr>
            <a:r>
              <a:rPr lang="en-US" sz="5104" b="1" dirty="0">
                <a:solidFill>
                  <a:srgbClr val="007E8B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Vision, Goals and Growth​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0" y="0"/>
            <a:ext cx="18288000" cy="114479"/>
            <a:chOff x="0" y="0"/>
            <a:chExt cx="4816593" cy="30151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816592" cy="30151"/>
            </a:xfrm>
            <a:custGeom>
              <a:avLst/>
              <a:gdLst/>
              <a:ahLst/>
              <a:cxnLst/>
              <a:rect l="l" t="t" r="r" b="b"/>
              <a:pathLst>
                <a:path w="4816592" h="30151">
                  <a:moveTo>
                    <a:pt x="0" y="0"/>
                  </a:moveTo>
                  <a:lnTo>
                    <a:pt x="4816592" y="0"/>
                  </a:lnTo>
                  <a:lnTo>
                    <a:pt x="4816592" y="30151"/>
                  </a:lnTo>
                  <a:lnTo>
                    <a:pt x="0" y="30151"/>
                  </a:lnTo>
                  <a:close/>
                </a:path>
              </a:pathLst>
            </a:custGeom>
            <a:solidFill>
              <a:srgbClr val="007E8B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4816593" cy="682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0" y="10172521"/>
            <a:ext cx="18288000" cy="114479"/>
            <a:chOff x="0" y="0"/>
            <a:chExt cx="4816593" cy="30151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4816592" cy="30151"/>
            </a:xfrm>
            <a:custGeom>
              <a:avLst/>
              <a:gdLst/>
              <a:ahLst/>
              <a:cxnLst/>
              <a:rect l="l" t="t" r="r" b="b"/>
              <a:pathLst>
                <a:path w="4816592" h="30151">
                  <a:moveTo>
                    <a:pt x="0" y="0"/>
                  </a:moveTo>
                  <a:lnTo>
                    <a:pt x="4816592" y="0"/>
                  </a:lnTo>
                  <a:lnTo>
                    <a:pt x="4816592" y="30151"/>
                  </a:lnTo>
                  <a:lnTo>
                    <a:pt x="0" y="30151"/>
                  </a:lnTo>
                  <a:close/>
                </a:path>
              </a:pathLst>
            </a:custGeom>
            <a:solidFill>
              <a:srgbClr val="007E8B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4816593" cy="682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13801780" y="8596602"/>
            <a:ext cx="4185342" cy="2693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139"/>
              </a:lnSpc>
            </a:pPr>
            <a:r>
              <a:rPr lang="en-US" sz="1999">
                <a:solidFill>
                  <a:srgbClr val="484848"/>
                </a:solidFill>
                <a:latin typeface="Open Sans"/>
                <a:ea typeface="Open Sans"/>
                <a:cs typeface="Open Sans"/>
                <a:sym typeface="Open Sans"/>
              </a:rPr>
              <a:t>Erasmus+ Project 2024 - 2027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Rectangle 82">
            <a:extLst>
              <a:ext uri="{FF2B5EF4-FFF2-40B4-BE49-F238E27FC236}">
                <a16:creationId xmlns:a16="http://schemas.microsoft.com/office/drawing/2014/main" id="{2A785343-5D24-4118-A2E4-665D196F60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7998" cy="10287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7" name="Picture 56">
            <a:extLst>
              <a:ext uri="{FF2B5EF4-FFF2-40B4-BE49-F238E27FC236}">
                <a16:creationId xmlns:a16="http://schemas.microsoft.com/office/drawing/2014/main" id="{F4FE89AE-006A-D469-4469-A61B8978FE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t="33771" b="28521"/>
          <a:stretch>
            <a:fillRect/>
          </a:stretch>
        </p:blipFill>
        <p:spPr>
          <a:xfrm>
            <a:off x="11072814" y="1"/>
            <a:ext cx="7215187" cy="3752756"/>
          </a:xfrm>
          <a:custGeom>
            <a:avLst/>
            <a:gdLst/>
            <a:ahLst/>
            <a:cxnLst/>
            <a:rect l="l" t="t" r="r" b="b"/>
            <a:pathLst>
              <a:path w="4810125" h="2501837">
                <a:moveTo>
                  <a:pt x="1159248" y="0"/>
                </a:moveTo>
                <a:lnTo>
                  <a:pt x="4810125" y="0"/>
                </a:lnTo>
                <a:lnTo>
                  <a:pt x="4810125" y="2501837"/>
                </a:lnTo>
                <a:lnTo>
                  <a:pt x="0" y="2501837"/>
                </a:lnTo>
                <a:close/>
              </a:path>
            </a:pathLst>
          </a:cu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4FEF71A9-C443-A4C9-32C8-6AA78899F8A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rcRect t="8419" r="1" b="24670"/>
          <a:stretch>
            <a:fillRect/>
          </a:stretch>
        </p:blipFill>
        <p:spPr>
          <a:xfrm>
            <a:off x="8061958" y="3995559"/>
            <a:ext cx="6940391" cy="6296866"/>
          </a:xfrm>
          <a:custGeom>
            <a:avLst/>
            <a:gdLst/>
            <a:ahLst/>
            <a:cxnLst/>
            <a:rect l="l" t="t" r="r" b="b"/>
            <a:pathLst>
              <a:path w="4626927" h="4197911">
                <a:moveTo>
                  <a:pt x="1945141" y="0"/>
                </a:moveTo>
                <a:lnTo>
                  <a:pt x="1951364" y="0"/>
                </a:lnTo>
                <a:lnTo>
                  <a:pt x="3141155" y="0"/>
                </a:lnTo>
                <a:lnTo>
                  <a:pt x="4626927" y="0"/>
                </a:lnTo>
                <a:lnTo>
                  <a:pt x="2681786" y="4197911"/>
                </a:lnTo>
                <a:lnTo>
                  <a:pt x="0" y="4197911"/>
                </a:lnTo>
                <a:close/>
              </a:path>
            </a:pathLst>
          </a:custGeom>
        </p:spPr>
      </p:pic>
      <p:sp>
        <p:nvSpPr>
          <p:cNvPr id="85" name="Freeform 11">
            <a:extLst>
              <a:ext uri="{FF2B5EF4-FFF2-40B4-BE49-F238E27FC236}">
                <a16:creationId xmlns:a16="http://schemas.microsoft.com/office/drawing/2014/main" id="{32F4D216-10B7-4DCA-A0A1-068E9E32F4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1" y="3990136"/>
            <a:ext cx="10683785" cy="6296867"/>
          </a:xfrm>
          <a:custGeom>
            <a:avLst/>
            <a:gdLst>
              <a:gd name="connsiteX0" fmla="*/ 0 w 7122523"/>
              <a:gd name="connsiteY0" fmla="*/ 4197911 h 4197911"/>
              <a:gd name="connsiteX1" fmla="*/ 7122523 w 7122523"/>
              <a:gd name="connsiteY1" fmla="*/ 4197911 h 4197911"/>
              <a:gd name="connsiteX2" fmla="*/ 5177382 w 7122523"/>
              <a:gd name="connsiteY2" fmla="*/ 0 h 4197911"/>
              <a:gd name="connsiteX3" fmla="*/ 5171159 w 7122523"/>
              <a:gd name="connsiteY3" fmla="*/ 0 h 4197911"/>
              <a:gd name="connsiteX4" fmla="*/ 3981368 w 7122523"/>
              <a:gd name="connsiteY4" fmla="*/ 0 h 4197911"/>
              <a:gd name="connsiteX5" fmla="*/ 2331323 w 7122523"/>
              <a:gd name="connsiteY5" fmla="*/ 0 h 4197911"/>
              <a:gd name="connsiteX6" fmla="*/ 0 w 7122523"/>
              <a:gd name="connsiteY6" fmla="*/ 0 h 4197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22523" h="4197911">
                <a:moveTo>
                  <a:pt x="0" y="4197911"/>
                </a:moveTo>
                <a:lnTo>
                  <a:pt x="7122523" y="4197911"/>
                </a:lnTo>
                <a:lnTo>
                  <a:pt x="5177382" y="0"/>
                </a:lnTo>
                <a:lnTo>
                  <a:pt x="5171159" y="0"/>
                </a:lnTo>
                <a:lnTo>
                  <a:pt x="3981368" y="0"/>
                </a:lnTo>
                <a:lnTo>
                  <a:pt x="2331323" y="0"/>
                </a:lnTo>
                <a:lnTo>
                  <a:pt x="0" y="0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TextBox 31"/>
          <p:cNvSpPr txBox="1"/>
          <p:nvPr/>
        </p:nvSpPr>
        <p:spPr>
          <a:xfrm>
            <a:off x="1023582" y="4318600"/>
            <a:ext cx="7963468" cy="12794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200" b="1" kern="1200">
                <a:solidFill>
                  <a:srgbClr val="FFFFFF"/>
                </a:solidFill>
                <a:latin typeface="+mj-lt"/>
                <a:ea typeface="+mj-ea"/>
                <a:cs typeface="+mj-cs"/>
                <a:sym typeface="Open Sans Bold"/>
              </a:rPr>
              <a:t>People who have changed the world</a:t>
            </a:r>
          </a:p>
        </p:txBody>
      </p:sp>
      <p:pic>
        <p:nvPicPr>
          <p:cNvPr id="48" name="Picture 47">
            <a:extLst>
              <a:ext uri="{FF2B5EF4-FFF2-40B4-BE49-F238E27FC236}">
                <a16:creationId xmlns:a16="http://schemas.microsoft.com/office/drawing/2014/main" id="{DD3A0D40-305A-7994-E199-9E2AD7F1DEB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8"/>
              </a:ext>
            </a:extLst>
          </a:blip>
          <a:srcRect t="25139" r="1" b="29389"/>
          <a:stretch>
            <a:fillRect/>
          </a:stretch>
        </p:blipFill>
        <p:spPr>
          <a:xfrm>
            <a:off x="7013305" y="-1"/>
            <a:ext cx="5516726" cy="3758183"/>
          </a:xfrm>
          <a:custGeom>
            <a:avLst/>
            <a:gdLst/>
            <a:ahLst/>
            <a:cxnLst/>
            <a:rect l="l" t="t" r="r" b="b"/>
            <a:pathLst>
              <a:path w="3677817" h="2505456">
                <a:moveTo>
                  <a:pt x="1160926" y="0"/>
                </a:moveTo>
                <a:lnTo>
                  <a:pt x="3677817" y="0"/>
                </a:lnTo>
                <a:lnTo>
                  <a:pt x="2516891" y="2505456"/>
                </a:lnTo>
                <a:lnTo>
                  <a:pt x="0" y="2505456"/>
                </a:lnTo>
                <a:close/>
              </a:path>
            </a:pathLst>
          </a:custGeom>
        </p:spPr>
      </p:pic>
      <p:pic>
        <p:nvPicPr>
          <p:cNvPr id="61" name="Picture 60">
            <a:extLst>
              <a:ext uri="{FF2B5EF4-FFF2-40B4-BE49-F238E27FC236}">
                <a16:creationId xmlns:a16="http://schemas.microsoft.com/office/drawing/2014/main" id="{A5A4DB6E-82B3-3695-C7A3-583D6734D4B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0"/>
              </a:ext>
            </a:extLst>
          </a:blip>
          <a:srcRect r="9825" b="2"/>
          <a:stretch>
            <a:fillRect/>
          </a:stretch>
        </p:blipFill>
        <p:spPr>
          <a:xfrm>
            <a:off x="3421101" y="3"/>
            <a:ext cx="5090914" cy="3754264"/>
          </a:xfrm>
          <a:custGeom>
            <a:avLst/>
            <a:gdLst/>
            <a:ahLst/>
            <a:cxnLst/>
            <a:rect l="l" t="t" r="r" b="b"/>
            <a:pathLst>
              <a:path w="3393943" h="2502843">
                <a:moveTo>
                  <a:pt x="1159715" y="0"/>
                </a:moveTo>
                <a:lnTo>
                  <a:pt x="3393943" y="0"/>
                </a:lnTo>
                <a:lnTo>
                  <a:pt x="2234228" y="2502843"/>
                </a:lnTo>
                <a:lnTo>
                  <a:pt x="0" y="2502843"/>
                </a:lnTo>
                <a:close/>
              </a:path>
            </a:pathLst>
          </a:cu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504E7DFD-3312-96A4-D8F2-B444E691FDA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2"/>
              </a:ext>
            </a:extLst>
          </a:blip>
          <a:srcRect t="9101" r="1" b="32600"/>
          <a:stretch>
            <a:fillRect/>
          </a:stretch>
        </p:blipFill>
        <p:spPr>
          <a:xfrm>
            <a:off x="4" y="-9352"/>
            <a:ext cx="4883105" cy="3758183"/>
          </a:xfrm>
          <a:custGeom>
            <a:avLst/>
            <a:gdLst/>
            <a:ahLst/>
            <a:cxnLst/>
            <a:rect l="l" t="t" r="r" b="b"/>
            <a:pathLst>
              <a:path w="3255403" h="2505456">
                <a:moveTo>
                  <a:pt x="0" y="0"/>
                </a:moveTo>
                <a:lnTo>
                  <a:pt x="3255403" y="0"/>
                </a:lnTo>
                <a:lnTo>
                  <a:pt x="2094477" y="2505456"/>
                </a:lnTo>
                <a:lnTo>
                  <a:pt x="0" y="2505456"/>
                </a:lnTo>
                <a:close/>
              </a:path>
            </a:pathLst>
          </a:cu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92182351-6FF8-4E77-8187-165885D7B024}"/>
              </a:ext>
            </a:extLst>
          </p:cNvPr>
          <p:cNvSpPr txBox="1"/>
          <p:nvPr/>
        </p:nvSpPr>
        <p:spPr>
          <a:xfrm>
            <a:off x="777922" y="5598077"/>
            <a:ext cx="8435674" cy="4318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rgbClr val="FFFFFF"/>
                </a:solidFill>
              </a:rPr>
              <a:t>Nelson Mandela – Fought apartheid in South Africa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3000" dirty="0">
                <a:solidFill>
                  <a:srgbClr val="FFFFFF"/>
                </a:solidFill>
              </a:rPr>
              <a:t>Malala Yousafzai – Education for girls activist. Youngest Nobel prize laureate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3000" dirty="0">
                <a:solidFill>
                  <a:srgbClr val="FFFFFF"/>
                </a:solidFill>
              </a:rPr>
              <a:t>Tim Berners Lee – Inventor of the world wide web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000">
                <a:solidFill>
                  <a:srgbClr val="FFFFFF"/>
                </a:solidFill>
              </a:rPr>
              <a:t>Albert Einstein – Theory of Relativity </a:t>
            </a:r>
            <a:endParaRPr lang="en-US" sz="3000">
              <a:solidFill>
                <a:srgbClr val="FFFFFF"/>
              </a:solidFill>
              <a:ea typeface="Calibri"/>
              <a:cs typeface="Calibri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rgbClr val="FFFFFF"/>
                </a:solidFill>
              </a:rPr>
              <a:t>Marie Sklodowska Curie – 2 </a:t>
            </a:r>
            <a:r>
              <a:rPr lang="en-US" sz="3000" dirty="0" err="1">
                <a:solidFill>
                  <a:srgbClr val="FFFFFF"/>
                </a:solidFill>
              </a:rPr>
              <a:t>nobel</a:t>
            </a:r>
            <a:r>
              <a:rPr lang="en-US" sz="3000" dirty="0">
                <a:solidFill>
                  <a:srgbClr val="FFFFFF"/>
                </a:solidFill>
              </a:rPr>
              <a:t> prizes in 2 sciences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000">
                <a:solidFill>
                  <a:srgbClr val="FFFFFF"/>
                </a:solidFill>
              </a:rPr>
              <a:t>Greta Thunberg - Climate change activist</a:t>
            </a:r>
          </a:p>
          <a:p>
            <a:pPr lvl="1" indent="-228600">
              <a:lnSpc>
                <a:spcPct val="90000"/>
              </a:lnSpc>
              <a:spcAft>
                <a:spcPts val="600"/>
              </a:spcAft>
              <a:buFont typeface="Courier New" panose="020B0604020202020204" pitchFamily="34" charset="0"/>
              <a:buChar char="o"/>
            </a:pPr>
            <a:r>
              <a:rPr lang="en-US" sz="3600">
                <a:solidFill>
                  <a:srgbClr val="FFFF00"/>
                </a:solidFill>
              </a:rPr>
              <a:t>Who</a:t>
            </a:r>
            <a:r>
              <a:rPr lang="en-US" sz="3600" dirty="0">
                <a:solidFill>
                  <a:srgbClr val="FFFF00"/>
                </a:solidFill>
                <a:ea typeface="Calibri"/>
                <a:cs typeface="Calibri"/>
              </a:rPr>
              <a:t> </a:t>
            </a:r>
            <a:r>
              <a:rPr lang="en-US" sz="3600">
                <a:solidFill>
                  <a:srgbClr val="FFFF00"/>
                </a:solidFill>
                <a:ea typeface="Calibri"/>
                <a:cs typeface="Calibri"/>
              </a:rPr>
              <a:t>has changed your world?</a:t>
            </a:r>
            <a:endParaRPr lang="en-US">
              <a:solidFill>
                <a:srgbClr val="FFFF00"/>
              </a:solidFill>
              <a:ea typeface="Calibri"/>
              <a:cs typeface="Calibri"/>
            </a:endParaRP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50EED938-774D-0BA4-1C01-8F88673CD63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4"/>
              </a:ext>
            </a:extLst>
          </a:blip>
          <a:srcRect t="1663" r="-1" b="18162"/>
          <a:stretch>
            <a:fillRect/>
          </a:stretch>
        </p:blipFill>
        <p:spPr>
          <a:xfrm>
            <a:off x="12397443" y="3990133"/>
            <a:ext cx="5890558" cy="6296867"/>
          </a:xfrm>
          <a:custGeom>
            <a:avLst/>
            <a:gdLst/>
            <a:ahLst/>
            <a:cxnLst/>
            <a:rect l="l" t="t" r="r" b="b"/>
            <a:pathLst>
              <a:path w="3927039" h="4197911">
                <a:moveTo>
                  <a:pt x="1945141" y="0"/>
                </a:moveTo>
                <a:lnTo>
                  <a:pt x="1951364" y="0"/>
                </a:lnTo>
                <a:lnTo>
                  <a:pt x="3141155" y="0"/>
                </a:lnTo>
                <a:lnTo>
                  <a:pt x="3927039" y="0"/>
                </a:lnTo>
                <a:lnTo>
                  <a:pt x="3927039" y="4194293"/>
                </a:lnTo>
                <a:lnTo>
                  <a:pt x="2683462" y="4194293"/>
                </a:lnTo>
                <a:lnTo>
                  <a:pt x="2681786" y="4197911"/>
                </a:lnTo>
                <a:lnTo>
                  <a:pt x="0" y="4197911"/>
                </a:lnTo>
                <a:close/>
              </a:path>
            </a:pathLst>
          </a:custGeom>
        </p:spPr>
      </p:pic>
      <p:sp>
        <p:nvSpPr>
          <p:cNvPr id="30" name="Freeform 30"/>
          <p:cNvSpPr/>
          <p:nvPr/>
        </p:nvSpPr>
        <p:spPr>
          <a:xfrm>
            <a:off x="16785366" y="438329"/>
            <a:ext cx="947868" cy="947868"/>
          </a:xfrm>
          <a:custGeom>
            <a:avLst/>
            <a:gdLst/>
            <a:ahLst/>
            <a:cxnLst/>
            <a:rect l="l" t="t" r="r" b="b"/>
            <a:pathLst>
              <a:path w="947868" h="947868">
                <a:moveTo>
                  <a:pt x="0" y="0"/>
                </a:moveTo>
                <a:lnTo>
                  <a:pt x="947868" y="0"/>
                </a:lnTo>
                <a:lnTo>
                  <a:pt x="947868" y="947868"/>
                </a:lnTo>
                <a:lnTo>
                  <a:pt x="0" y="947868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  <p:txBody>
          <a:bodyPr/>
          <a:lstStyle/>
          <a:p>
            <a:endParaRPr lang="en-BE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45ADB6B2-B9AD-07A7-7E03-4760E453E144}"/>
              </a:ext>
            </a:extLst>
          </p:cNvPr>
          <p:cNvSpPr txBox="1"/>
          <p:nvPr/>
        </p:nvSpPr>
        <p:spPr>
          <a:xfrm>
            <a:off x="8856623" y="10299700"/>
            <a:ext cx="2307042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IE" sz="700">
                <a:solidFill>
                  <a:srgbClr val="FFFFFF"/>
                </a:solidFill>
                <a:hlinkClick r:id="rId14" tooltip="https://en.wikipedia.org/wiki/Greta_Thunberg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IE" sz="700">
                <a:solidFill>
                  <a:srgbClr val="FFFFFF"/>
                </a:solidFill>
              </a:rPr>
              <a:t> by Unknown Author is licensed under </a:t>
            </a:r>
            <a:r>
              <a:rPr lang="en-IE" sz="700">
                <a:solidFill>
                  <a:srgbClr val="FFFFFF"/>
                </a:solidFill>
                <a:hlinkClick r:id="rId16" tooltip="https://creativecommons.org/licenses/by-sa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BY-SA</a:t>
            </a:r>
            <a:endParaRPr lang="en-IE" sz="700">
              <a:solidFill>
                <a:srgbClr val="FFFFFF"/>
              </a:solidFill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43A76437-2EEF-24B9-44BE-DC59E1C2C6DF}"/>
              </a:ext>
            </a:extLst>
          </p:cNvPr>
          <p:cNvSpPr txBox="1"/>
          <p:nvPr/>
        </p:nvSpPr>
        <p:spPr>
          <a:xfrm>
            <a:off x="15980958" y="10299700"/>
            <a:ext cx="2307042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IE" sz="700">
                <a:solidFill>
                  <a:srgbClr val="FFFFFF"/>
                </a:solidFill>
                <a:hlinkClick r:id="rId6" tooltip="https://ro.wikipedia.org/wiki/Marie_curi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IE" sz="700">
                <a:solidFill>
                  <a:srgbClr val="FFFFFF"/>
                </a:solidFill>
              </a:rPr>
              <a:t> by Unknown Author is licensed under </a:t>
            </a:r>
            <a:r>
              <a:rPr lang="en-IE" sz="700">
                <a:solidFill>
                  <a:srgbClr val="FFFFFF"/>
                </a:solidFill>
                <a:hlinkClick r:id="rId16" tooltip="https://creativecommons.org/licenses/by-sa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BY-SA</a:t>
            </a:r>
            <a:endParaRPr lang="en-IE" sz="700">
              <a:solidFill>
                <a:srgbClr val="FFFFFF"/>
              </a:solidFill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60E1D3D1-5571-49DA-8077-CF0A7FF65A64}"/>
              </a:ext>
            </a:extLst>
          </p:cNvPr>
          <p:cNvSpPr txBox="1"/>
          <p:nvPr/>
        </p:nvSpPr>
        <p:spPr>
          <a:xfrm>
            <a:off x="11176365" y="10299700"/>
            <a:ext cx="2319866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IE" sz="700">
                <a:solidFill>
                  <a:srgbClr val="FFFFFF"/>
                </a:solidFill>
                <a:hlinkClick r:id="rId8" tooltip="https://www.w3.org/webat25/media-center.htm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IE" sz="700">
                <a:solidFill>
                  <a:srgbClr val="FFFFFF"/>
                </a:solidFill>
              </a:rPr>
              <a:t> by Unknown Author is licensed under </a:t>
            </a:r>
            <a:r>
              <a:rPr lang="en-IE" sz="700">
                <a:solidFill>
                  <a:srgbClr val="FFFFFF"/>
                </a:solidFill>
                <a:hlinkClick r:id="rId17" tooltip="https://creativecommons.org/licenses/by-nc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</a:t>
            </a:r>
            <a:endParaRPr lang="en-IE" sz="700">
              <a:solidFill>
                <a:srgbClr val="FFFFFF"/>
              </a:solidFill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F400CE07-42D9-FA0F-7EAD-045E998A93EE}"/>
              </a:ext>
            </a:extLst>
          </p:cNvPr>
          <p:cNvSpPr txBox="1"/>
          <p:nvPr/>
        </p:nvSpPr>
        <p:spPr>
          <a:xfrm>
            <a:off x="13508931" y="10299700"/>
            <a:ext cx="2459327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IE" sz="700">
                <a:solidFill>
                  <a:srgbClr val="FFFFFF"/>
                </a:solidFill>
                <a:hlinkClick r:id="rId12" tooltip="https://thehandwritinganalyst.blogspot.com/2010/03/what-does-nelson-mandelas-handwriting.htm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IE" sz="700">
                <a:solidFill>
                  <a:srgbClr val="FFFFFF"/>
                </a:solidFill>
              </a:rPr>
              <a:t> by Unknown Author is licensed under </a:t>
            </a:r>
            <a:r>
              <a:rPr lang="en-IE" sz="700">
                <a:solidFill>
                  <a:srgbClr val="FFFFFF"/>
                </a:solidFill>
                <a:hlinkClick r:id="rId18" tooltip="https://creativecommons.org/licenses/by-nc-nd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BY-NC-ND</a:t>
            </a:r>
            <a:endParaRPr lang="en-IE" sz="700">
              <a:solidFill>
                <a:srgbClr val="FFFFFF"/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201A71E0-8231-FADA-B9BD-F7397499B53C}"/>
              </a:ext>
            </a:extLst>
          </p:cNvPr>
          <p:cNvSpPr txBox="1"/>
          <p:nvPr/>
        </p:nvSpPr>
        <p:spPr>
          <a:xfrm>
            <a:off x="6384596" y="10299700"/>
            <a:ext cx="2459327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IE" sz="700">
                <a:solidFill>
                  <a:srgbClr val="FFFFFF"/>
                </a:solidFill>
                <a:hlinkClick r:id="rId4" tooltip="https://sedesmoronoouseedifico.blogspot.com/2010/04/agenda-albert-einsten-e-alberto.htm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IE" sz="700">
                <a:solidFill>
                  <a:srgbClr val="FFFFFF"/>
                </a:solidFill>
              </a:rPr>
              <a:t> by Unknown Author is licensed under </a:t>
            </a:r>
            <a:r>
              <a:rPr lang="en-IE" sz="700">
                <a:solidFill>
                  <a:srgbClr val="FFFFFF"/>
                </a:solidFill>
                <a:hlinkClick r:id="rId18" tooltip="https://creativecommons.org/licenses/by-nc-nd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BY-NC-ND</a:t>
            </a:r>
            <a:endParaRPr lang="en-IE" sz="700">
              <a:solidFill>
                <a:srgbClr val="FFFFFF"/>
              </a:solidFill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8D966FAC-6F5F-F695-2969-2DDFC04FBCD4}"/>
              </a:ext>
            </a:extLst>
          </p:cNvPr>
          <p:cNvSpPr txBox="1"/>
          <p:nvPr/>
        </p:nvSpPr>
        <p:spPr>
          <a:xfrm>
            <a:off x="3912569" y="10299700"/>
            <a:ext cx="2459327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IE" sz="700" dirty="0">
                <a:solidFill>
                  <a:srgbClr val="FFFFFF"/>
                </a:solidFill>
                <a:hlinkClick r:id="rId10" tooltip="https://www.flickr.com/photos/un_photo/15528368235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IE" sz="700" dirty="0">
                <a:solidFill>
                  <a:srgbClr val="FFFFFF"/>
                </a:solidFill>
              </a:rPr>
              <a:t> b Unknown Author is licensed under </a:t>
            </a:r>
            <a:r>
              <a:rPr lang="en-IE" sz="700" dirty="0">
                <a:solidFill>
                  <a:srgbClr val="FFFFFF"/>
                </a:solidFill>
                <a:hlinkClick r:id="rId18" tooltip="https://creativecommons.org/licenses/by-nc-nd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BY-NC-ND</a:t>
            </a:r>
            <a:endParaRPr lang="en-IE" sz="700" dirty="0">
              <a:solidFill>
                <a:srgbClr val="FFFFFF"/>
              </a:solidFill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B59C04A-460F-AEF5-A377-092DC5E97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6511" y="9526355"/>
            <a:ext cx="14218920" cy="795191"/>
          </a:xfrm>
        </p:spPr>
        <p:txBody>
          <a:bodyPr/>
          <a:lstStyle/>
          <a:p>
            <a:pPr algn="l"/>
            <a:r>
              <a:rPr lang="en-US" sz="1400" dirty="0"/>
              <a:t>Innovative interventions to improve social &amp; academic integration of STEM university students  © 2026 by In-4-STEM project is licensed under Creative Commons Attribution-NonCommercial-ShareAlike 4.0 International (CC BY-NC-SA 4.0) . To view a copy of this license, visit https://creativecommons.org/licenses/by-nc-sa/4.0/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9C6917-2477-4821-B088-044B1A8E420E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IE"/>
              <a:t>Proactivity Orientation Program (POP)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CBF2ED-093D-22C0-7940-4F27E7EABCBC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457200" y="1600200"/>
            <a:ext cx="4038600" cy="6274558"/>
          </a:xfrm>
        </p:spPr>
        <p:txBody>
          <a:bodyPr>
            <a:normAutofit/>
          </a:bodyPr>
          <a:lstStyle/>
          <a:p>
            <a:pPr lvl="0"/>
            <a:r>
              <a:rPr lang="en-IE" sz="3600" dirty="0"/>
              <a:t>Training for first year students around goal setting and reflection.</a:t>
            </a:r>
          </a:p>
          <a:p>
            <a:pPr lvl="0"/>
            <a:endParaRPr lang="en-IE" sz="3600" dirty="0"/>
          </a:p>
          <a:p>
            <a:pPr lvl="0"/>
            <a:r>
              <a:rPr lang="en-IE" sz="3600" dirty="0"/>
              <a:t>Based on Action Regulation Theory</a:t>
            </a:r>
          </a:p>
          <a:p>
            <a:pPr lvl="0"/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DC8E3AF-0FDD-52B8-7C06-A4A71A0AB86E}"/>
              </a:ext>
            </a:extLst>
          </p:cNvPr>
          <p:cNvSpPr txBox="1"/>
          <p:nvPr/>
        </p:nvSpPr>
        <p:spPr>
          <a:xfrm>
            <a:off x="1257300" y="8278413"/>
            <a:ext cx="15773400" cy="81677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137160" tIns="68580" rIns="137160" bIns="68580" anchor="ctr" anchorCtr="0" compatLnSpc="1">
            <a:noAutofit/>
          </a:bodyPr>
          <a:lstStyle/>
          <a:p>
            <a:pPr defTabSz="13716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IE" dirty="0">
                <a:solidFill>
                  <a:srgbClr val="767676"/>
                </a:solidFill>
                <a:latin typeface="Aptos"/>
              </a:rPr>
              <a:t>Robbins, S. B., Lauver, K., Le, H., Davis, D., Langley, R., &amp; Carlstrom, A. (2004). Do Psychosocial and Study Skill Factors Predict College Outcomes? A Meta-Analysis. Psychological Bulletin, 130(2), 261–288. https://doi.org/10.1037/0033-2909.130.2.261</a:t>
            </a:r>
          </a:p>
        </p:txBody>
      </p:sp>
      <p:pic>
        <p:nvPicPr>
          <p:cNvPr id="5" name="Picture 2" descr="A complete activity cycle in action regulation theory. | Download ...">
            <a:extLst>
              <a:ext uri="{FF2B5EF4-FFF2-40B4-BE49-F238E27FC236}">
                <a16:creationId xmlns:a16="http://schemas.microsoft.com/office/drawing/2014/main" id="{027B33E6-C39B-5676-681F-5B0684BD91F2}"/>
              </a:ext>
            </a:extLst>
          </p:cNvPr>
          <p:cNvPicPr>
            <a:picLocks noGrp="1" noChangeAspect="1"/>
          </p:cNvPicPr>
          <p:nvPr>
            <p:ph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6649843" y="2279176"/>
            <a:ext cx="10916498" cy="5199308"/>
          </a:xfrm>
        </p:spPr>
      </p:pic>
      <p:sp>
        <p:nvSpPr>
          <p:cNvPr id="6" name="TextBox 12">
            <a:extLst>
              <a:ext uri="{FF2B5EF4-FFF2-40B4-BE49-F238E27FC236}">
                <a16:creationId xmlns:a16="http://schemas.microsoft.com/office/drawing/2014/main" id="{335566D2-CEB0-4FEB-02E7-3DC12D6F6CB7}"/>
              </a:ext>
            </a:extLst>
          </p:cNvPr>
          <p:cNvSpPr txBox="1"/>
          <p:nvPr/>
        </p:nvSpPr>
        <p:spPr>
          <a:xfrm>
            <a:off x="6114198" y="7683690"/>
            <a:ext cx="11243072" cy="32316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137160" tIns="68580" rIns="137160" bIns="68580" anchor="t" anchorCtr="0" compatLnSpc="1">
            <a:spAutoFit/>
          </a:bodyPr>
          <a:lstStyle/>
          <a:p>
            <a:pPr defTabSz="13716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IE" sz="1200" dirty="0">
                <a:solidFill>
                  <a:srgbClr val="000000"/>
                </a:solidFill>
                <a:latin typeface="Aptos"/>
              </a:rPr>
              <a:t>https://www.researchgate.net/figure/A-complete-activity-cycle-in-action-regulation-theory_fig1_2278655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D8BDA7-FD1A-851E-5E44-77187BD42F68}"/>
              </a:ext>
            </a:extLst>
          </p:cNvPr>
          <p:cNvSpPr txBox="1"/>
          <p:nvPr/>
        </p:nvSpPr>
        <p:spPr>
          <a:xfrm>
            <a:off x="6649844" y="2292824"/>
            <a:ext cx="3463148" cy="68238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IE" dirty="0"/>
          </a:p>
        </p:txBody>
      </p:sp>
      <p:sp>
        <p:nvSpPr>
          <p:cNvPr id="8" name="Footer Placeholder 1">
            <a:extLst>
              <a:ext uri="{FF2B5EF4-FFF2-40B4-BE49-F238E27FC236}">
                <a16:creationId xmlns:a16="http://schemas.microsoft.com/office/drawing/2014/main" id="{BB737A99-9EE4-7D28-C979-E4B2B5E713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6511" y="9526355"/>
            <a:ext cx="14218920" cy="795191"/>
          </a:xfrm>
        </p:spPr>
        <p:txBody>
          <a:bodyPr/>
          <a:lstStyle/>
          <a:p>
            <a:pPr algn="l"/>
            <a:r>
              <a:rPr lang="en-US" sz="1400" dirty="0"/>
              <a:t>Innovative interventions to improve social &amp; academic integration of STEM university students  © 2026 by In-4-STEM project is licensed under Creative Commons Attribution-NonCommercial-ShareAlike 4.0 International (CC BY-NC-SA 4.0) . To view a copy of this license, visit https://creativecommons.org/licenses/by-nc-sa/4.0/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BB9217-351C-C86F-B10C-9F0788958CF2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IE"/>
              <a:t>Reflection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5AFACC-86F6-49C5-7A1A-66ECD664ACA0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IE" sz="4400" dirty="0"/>
              <a:t>Pay attention to your practice so that it can be improved in an iterative way.</a:t>
            </a:r>
          </a:p>
        </p:txBody>
      </p:sp>
      <p:pic>
        <p:nvPicPr>
          <p:cNvPr id="4" name="Content Placeholder 17">
            <a:extLst>
              <a:ext uri="{FF2B5EF4-FFF2-40B4-BE49-F238E27FC236}">
                <a16:creationId xmlns:a16="http://schemas.microsoft.com/office/drawing/2014/main" id="{1D32FECA-42C5-1BDF-62D0-2371B11D6C2E}"/>
              </a:ext>
            </a:extLst>
          </p:cNvPr>
          <p:cNvPicPr>
            <a:picLocks noGrp="1" noChangeAspect="1"/>
          </p:cNvPicPr>
          <p:nvPr>
            <p:ph idx="2"/>
          </p:nvPr>
        </p:nvPicPr>
        <p:blipFill>
          <a:blip r:embed="rId2"/>
          <a:stretch>
            <a:fillRect/>
          </a:stretch>
        </p:blipFill>
        <p:spPr>
          <a:xfrm>
            <a:off x="5650173" y="2661905"/>
            <a:ext cx="11453199" cy="6795554"/>
          </a:xfrm>
        </p:spPr>
      </p:pic>
      <p:sp>
        <p:nvSpPr>
          <p:cNvPr id="5" name="TextBox 18">
            <a:extLst>
              <a:ext uri="{FF2B5EF4-FFF2-40B4-BE49-F238E27FC236}">
                <a16:creationId xmlns:a16="http://schemas.microsoft.com/office/drawing/2014/main" id="{224E60D8-23B3-4FC9-2FF7-EB5D919ECA8E}"/>
              </a:ext>
            </a:extLst>
          </p:cNvPr>
          <p:cNvSpPr txBox="1"/>
          <p:nvPr/>
        </p:nvSpPr>
        <p:spPr>
          <a:xfrm>
            <a:off x="11617121" y="9284334"/>
            <a:ext cx="5992287" cy="34624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137160" tIns="68580" rIns="137160" bIns="68580" anchor="t" anchorCtr="0" compatLnSpc="1">
            <a:spAutoFit/>
          </a:bodyPr>
          <a:lstStyle/>
          <a:p>
            <a:pPr defTabSz="13716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IE" sz="1350" dirty="0">
                <a:solidFill>
                  <a:srgbClr val="000000"/>
                </a:solidFill>
                <a:latin typeface="Aptos"/>
                <a:hlinkClick r:id="rId3" tooltip="https://matburyau.wordpress.com/2014/09/14/reflective-practice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IE" sz="1350" dirty="0">
                <a:solidFill>
                  <a:srgbClr val="000000"/>
                </a:solidFill>
                <a:latin typeface="Aptos"/>
              </a:rPr>
              <a:t> by Unknown Author is licensed under </a:t>
            </a:r>
            <a:r>
              <a:rPr lang="en-IE" sz="1350" dirty="0">
                <a:solidFill>
                  <a:srgbClr val="000000"/>
                </a:solidFill>
                <a:latin typeface="Aptos"/>
                <a:hlinkClick r:id="rId4" tooltip="https://creativecommons.org/licenses/by-nc-sa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BY-SA-NC</a:t>
            </a:r>
            <a:endParaRPr lang="en-IE" sz="1350" dirty="0">
              <a:solidFill>
                <a:srgbClr val="000000"/>
              </a:solidFill>
              <a:latin typeface="Aptos"/>
            </a:endParaRPr>
          </a:p>
        </p:txBody>
      </p:sp>
      <p:sp>
        <p:nvSpPr>
          <p:cNvPr id="6" name="Footer Placeholder 1">
            <a:extLst>
              <a:ext uri="{FF2B5EF4-FFF2-40B4-BE49-F238E27FC236}">
                <a16:creationId xmlns:a16="http://schemas.microsoft.com/office/drawing/2014/main" id="{DADE929E-0A4A-A953-F566-72427FD81A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6511" y="9526355"/>
            <a:ext cx="14218920" cy="795191"/>
          </a:xfrm>
        </p:spPr>
        <p:txBody>
          <a:bodyPr/>
          <a:lstStyle/>
          <a:p>
            <a:pPr algn="l"/>
            <a:r>
              <a:rPr lang="en-US" sz="1400" dirty="0"/>
              <a:t>Innovative interventions to improve social &amp; academic integration of STEM university students  © 2026 by In-4-STEM project is licensed under Creative Commons Attribution-NonCommercial-ShareAlike 4.0 International (CC BY-NC-SA 4.0) . To view a copy of this license, visit https://creativecommons.org/licenses/by-nc-sa/4.0/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E8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eeform 21"/>
          <p:cNvSpPr/>
          <p:nvPr/>
        </p:nvSpPr>
        <p:spPr>
          <a:xfrm>
            <a:off x="16785366" y="438329"/>
            <a:ext cx="947868" cy="947868"/>
          </a:xfrm>
          <a:custGeom>
            <a:avLst/>
            <a:gdLst/>
            <a:ahLst/>
            <a:cxnLst/>
            <a:rect l="l" t="t" r="r" b="b"/>
            <a:pathLst>
              <a:path w="947868" h="947868">
                <a:moveTo>
                  <a:pt x="0" y="0"/>
                </a:moveTo>
                <a:lnTo>
                  <a:pt x="947868" y="0"/>
                </a:lnTo>
                <a:lnTo>
                  <a:pt x="947868" y="947868"/>
                </a:lnTo>
                <a:lnTo>
                  <a:pt x="0" y="94786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BE"/>
          </a:p>
        </p:txBody>
      </p:sp>
      <p:sp>
        <p:nvSpPr>
          <p:cNvPr id="23" name="TextBox 23"/>
          <p:cNvSpPr txBox="1"/>
          <p:nvPr/>
        </p:nvSpPr>
        <p:spPr>
          <a:xfrm>
            <a:off x="1028700" y="893805"/>
            <a:ext cx="14352326" cy="8519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145"/>
              </a:lnSpc>
            </a:pPr>
            <a:r>
              <a:rPr lang="en-US" sz="5104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Record your thoughts using these prompts</a:t>
            </a:r>
            <a:endParaRPr lang="en-US" sz="5104" b="1" dirty="0">
              <a:solidFill>
                <a:srgbClr val="FFFFFF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36" name="Content Placeholder 35">
            <a:extLst>
              <a:ext uri="{FF2B5EF4-FFF2-40B4-BE49-F238E27FC236}">
                <a16:creationId xmlns:a16="http://schemas.microsoft.com/office/drawing/2014/main" id="{CBDDDF66-9A35-D31E-AAEA-237121143A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7922" y="2961564"/>
            <a:ext cx="16500144" cy="6728346"/>
          </a:xfrm>
        </p:spPr>
        <p:txBody>
          <a:bodyPr>
            <a:normAutofit/>
          </a:bodyPr>
          <a:lstStyle/>
          <a:p>
            <a:pPr marL="0" indent="0" fontAlgn="base">
              <a:buNone/>
            </a:pPr>
            <a:r>
              <a:rPr lang="en-IE" b="1" dirty="0">
                <a:solidFill>
                  <a:schemeClr val="bg1"/>
                </a:solidFill>
              </a:rPr>
              <a:t>This is for you. It will not be seen by anyone else unless you choose to share it.</a:t>
            </a:r>
          </a:p>
          <a:p>
            <a:pPr marL="0" indent="0" fontAlgn="base">
              <a:buNone/>
            </a:pPr>
            <a:r>
              <a:rPr lang="en-IE" b="1" dirty="0">
                <a:solidFill>
                  <a:schemeClr val="bg1"/>
                </a:solidFill>
              </a:rPr>
              <a:t>Write or Record your voice as preferred</a:t>
            </a:r>
          </a:p>
          <a:p>
            <a:pPr fontAlgn="base"/>
            <a:r>
              <a:rPr lang="en-IE" dirty="0">
                <a:solidFill>
                  <a:schemeClr val="bg1"/>
                </a:solidFill>
              </a:rPr>
              <a:t>my ideal future  </a:t>
            </a:r>
          </a:p>
          <a:p>
            <a:pPr fontAlgn="base"/>
            <a:r>
              <a:rPr lang="en-IE" dirty="0">
                <a:solidFill>
                  <a:schemeClr val="bg1"/>
                </a:solidFill>
              </a:rPr>
              <a:t>qualities I admire in others </a:t>
            </a:r>
          </a:p>
          <a:p>
            <a:pPr fontAlgn="base"/>
            <a:r>
              <a:rPr lang="en-IE" dirty="0">
                <a:solidFill>
                  <a:schemeClr val="bg1"/>
                </a:solidFill>
              </a:rPr>
              <a:t>things I could do better </a:t>
            </a:r>
          </a:p>
          <a:p>
            <a:pPr fontAlgn="base"/>
            <a:r>
              <a:rPr lang="en-IE" dirty="0">
                <a:solidFill>
                  <a:schemeClr val="bg1"/>
                </a:solidFill>
              </a:rPr>
              <a:t>my university and career future </a:t>
            </a:r>
          </a:p>
          <a:p>
            <a:pPr fontAlgn="base"/>
            <a:r>
              <a:rPr lang="en-IE" dirty="0">
                <a:solidFill>
                  <a:schemeClr val="bg1"/>
                </a:solidFill>
              </a:rPr>
              <a:t> things I would like to learn more about </a:t>
            </a:r>
          </a:p>
          <a:p>
            <a:pPr fontAlgn="base"/>
            <a:r>
              <a:rPr lang="en-IE" dirty="0">
                <a:solidFill>
                  <a:schemeClr val="bg1"/>
                </a:solidFill>
              </a:rPr>
              <a:t>habits I would like to improve (i.e., related to school, </a:t>
            </a:r>
          </a:p>
          <a:p>
            <a:pPr marL="0" indent="0" fontAlgn="base">
              <a:buNone/>
            </a:pPr>
            <a:r>
              <a:rPr lang="en-IE" dirty="0">
                <a:solidFill>
                  <a:schemeClr val="bg1"/>
                </a:solidFill>
              </a:rPr>
              <a:t>work, relationships, health)</a:t>
            </a:r>
          </a:p>
          <a:p>
            <a:pPr fontAlgn="base"/>
            <a:endParaRPr lang="en-IE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IE" dirty="0"/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9F546EB0-D767-5D5B-FCE0-EBD4329118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10061122" y="3880076"/>
            <a:ext cx="7689384" cy="4659767"/>
          </a:xfrm>
          <a:prstGeom prst="rect">
            <a:avLst/>
          </a:prstGeom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85046B07-715C-4529-600D-B3445708E8A7}"/>
              </a:ext>
            </a:extLst>
          </p:cNvPr>
          <p:cNvSpPr txBox="1"/>
          <p:nvPr/>
        </p:nvSpPr>
        <p:spPr>
          <a:xfrm>
            <a:off x="10061122" y="8539843"/>
            <a:ext cx="47625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900">
                <a:hlinkClick r:id="rId5" tooltip="https://drjerispeaks.blogspot.com/2014/08/too-many-thoughts-to-process.html"/>
              </a:rPr>
              <a:t>This Photo</a:t>
            </a:r>
            <a:r>
              <a:rPr lang="en-IE" sz="900"/>
              <a:t> by Unknown Author is licensed under </a:t>
            </a:r>
            <a:r>
              <a:rPr lang="en-IE" sz="900">
                <a:hlinkClick r:id="rId6" tooltip="https://creativecommons.org/licenses/by-nc/3.0/"/>
              </a:rPr>
              <a:t>CC BY-NC</a:t>
            </a:r>
            <a:endParaRPr lang="en-IE" sz="90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0823D35-CEBA-0F20-2E76-D71BFC4462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6511" y="9526355"/>
            <a:ext cx="14218920" cy="795191"/>
          </a:xfrm>
        </p:spPr>
        <p:txBody>
          <a:bodyPr/>
          <a:lstStyle/>
          <a:p>
            <a:pPr algn="l"/>
            <a:r>
              <a:rPr lang="en-US" sz="1400" dirty="0">
                <a:solidFill>
                  <a:schemeClr val="bg1"/>
                </a:solidFill>
              </a:rPr>
              <a:t>Innovative interventions to improve social &amp; academic integration of STEM university students  © 2026 by In-4-STEM project is licensed under Creative Commons Attribution-NonCommercial-ShareAlike 4.0 International (CC BY-NC-SA 4.0) . To view a copy of this license, visit https://creativecommons.org/licenses/by-nc-sa/4.0/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E8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260712" y="3366291"/>
            <a:ext cx="10690860" cy="53020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025"/>
              </a:lnSpc>
            </a:pPr>
            <a:r>
              <a:rPr lang="en-IE" sz="3200" dirty="0">
                <a:solidFill>
                  <a:schemeClr val="bg1"/>
                </a:solidFill>
              </a:rPr>
              <a:t>Establish a number (6-8) clear and specific goals from the free writing which could be used to achieve the desired future.</a:t>
            </a:r>
          </a:p>
          <a:p>
            <a:pPr>
              <a:lnSpc>
                <a:spcPts val="6025"/>
              </a:lnSpc>
            </a:pPr>
            <a:r>
              <a:rPr lang="en-IE" sz="3200" b="1" dirty="0">
                <a:solidFill>
                  <a:schemeClr val="bg1"/>
                </a:solidFill>
                <a:ea typeface="Open Sans Bold"/>
                <a:cs typeface="Open Sans Bold"/>
                <a:sym typeface="Open Sans Bold"/>
              </a:rPr>
              <a:t>e.g. Desired future: </a:t>
            </a:r>
            <a:r>
              <a:rPr lang="en-IE" sz="3200" dirty="0">
                <a:solidFill>
                  <a:schemeClr val="bg1"/>
                </a:solidFill>
                <a:ea typeface="Open Sans Bold"/>
                <a:cs typeface="Open Sans Bold"/>
                <a:sym typeface="Open Sans Bold"/>
              </a:rPr>
              <a:t>Win an Olympic medal</a:t>
            </a:r>
          </a:p>
          <a:p>
            <a:pPr>
              <a:lnSpc>
                <a:spcPts val="6025"/>
              </a:lnSpc>
            </a:pPr>
            <a:r>
              <a:rPr lang="en-IE" sz="3200" b="1" dirty="0">
                <a:solidFill>
                  <a:schemeClr val="bg1"/>
                </a:solidFill>
                <a:ea typeface="Open Sans Bold"/>
                <a:cs typeface="Open Sans Bold"/>
                <a:sym typeface="Open Sans Bold"/>
              </a:rPr>
              <a:t>Clear and Specific goal: </a:t>
            </a:r>
            <a:endParaRPr lang="en-IE" sz="3200" dirty="0">
              <a:solidFill>
                <a:schemeClr val="bg1"/>
              </a:solidFill>
              <a:ea typeface="Open Sans Bold"/>
              <a:cs typeface="Open Sans Bold"/>
              <a:sym typeface="Open Sans Bold"/>
            </a:endParaRPr>
          </a:p>
          <a:p>
            <a:pPr>
              <a:lnSpc>
                <a:spcPts val="6025"/>
              </a:lnSpc>
            </a:pPr>
            <a:r>
              <a:rPr lang="en-IE" sz="3200" dirty="0">
                <a:solidFill>
                  <a:schemeClr val="bg1"/>
                </a:solidFill>
                <a:ea typeface="Open Sans Bold"/>
                <a:cs typeface="Open Sans Bold"/>
                <a:sym typeface="Open Sans Bold"/>
              </a:rPr>
              <a:t>Devise a healthy eating plan</a:t>
            </a:r>
          </a:p>
          <a:p>
            <a:pPr>
              <a:lnSpc>
                <a:spcPts val="6025"/>
              </a:lnSpc>
            </a:pPr>
            <a:r>
              <a:rPr lang="en-IE" sz="3200" dirty="0">
                <a:solidFill>
                  <a:schemeClr val="bg1"/>
                </a:solidFill>
                <a:ea typeface="Open Sans Bold"/>
                <a:cs typeface="Open Sans Bold"/>
                <a:sym typeface="Open Sans Bold"/>
              </a:rPr>
              <a:t>Find out what sports options are in the Olympics</a:t>
            </a:r>
          </a:p>
          <a:p>
            <a:pPr>
              <a:lnSpc>
                <a:spcPts val="6025"/>
              </a:lnSpc>
            </a:pPr>
            <a:r>
              <a:rPr lang="en-IE" sz="3200" dirty="0">
                <a:solidFill>
                  <a:schemeClr val="bg1"/>
                </a:solidFill>
                <a:ea typeface="Open Sans Bold"/>
                <a:cs typeface="Open Sans Bold"/>
                <a:sym typeface="Open Sans Bold"/>
              </a:rPr>
              <a:t>Start practising that sport</a:t>
            </a:r>
          </a:p>
        </p:txBody>
      </p:sp>
      <p:sp>
        <p:nvSpPr>
          <p:cNvPr id="3" name="Freeform 3"/>
          <p:cNvSpPr/>
          <p:nvPr/>
        </p:nvSpPr>
        <p:spPr>
          <a:xfrm>
            <a:off x="12873667" y="3366291"/>
            <a:ext cx="3911698" cy="3476522"/>
          </a:xfrm>
          <a:custGeom>
            <a:avLst/>
            <a:gdLst/>
            <a:ahLst/>
            <a:cxnLst/>
            <a:rect l="l" t="t" r="r" b="b"/>
            <a:pathLst>
              <a:path w="3911698" h="3476522">
                <a:moveTo>
                  <a:pt x="0" y="0"/>
                </a:moveTo>
                <a:lnTo>
                  <a:pt x="3911699" y="0"/>
                </a:lnTo>
                <a:lnTo>
                  <a:pt x="3911699" y="3476522"/>
                </a:lnTo>
                <a:lnTo>
                  <a:pt x="0" y="347652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BE"/>
          </a:p>
        </p:txBody>
      </p:sp>
      <p:sp>
        <p:nvSpPr>
          <p:cNvPr id="4" name="TextBox 4"/>
          <p:cNvSpPr txBox="1"/>
          <p:nvPr/>
        </p:nvSpPr>
        <p:spPr>
          <a:xfrm>
            <a:off x="1028700" y="893805"/>
            <a:ext cx="15075658" cy="8041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145"/>
              </a:lnSpc>
            </a:pPr>
            <a:r>
              <a:rPr lang="en-IE" sz="3600" dirty="0">
                <a:solidFill>
                  <a:schemeClr val="bg1"/>
                </a:solidFill>
              </a:rPr>
              <a:t>Based on the free writing exercise, establish what my desired future is</a:t>
            </a:r>
            <a:endParaRPr lang="en-US" sz="3600" b="1" dirty="0">
              <a:solidFill>
                <a:schemeClr val="bg1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5" name="Freeform 5"/>
          <p:cNvSpPr/>
          <p:nvPr/>
        </p:nvSpPr>
        <p:spPr>
          <a:xfrm>
            <a:off x="16785366" y="438329"/>
            <a:ext cx="947868" cy="947868"/>
          </a:xfrm>
          <a:custGeom>
            <a:avLst/>
            <a:gdLst/>
            <a:ahLst/>
            <a:cxnLst/>
            <a:rect l="l" t="t" r="r" b="b"/>
            <a:pathLst>
              <a:path w="947868" h="947868">
                <a:moveTo>
                  <a:pt x="0" y="0"/>
                </a:moveTo>
                <a:lnTo>
                  <a:pt x="947868" y="0"/>
                </a:lnTo>
                <a:lnTo>
                  <a:pt x="947868" y="947868"/>
                </a:lnTo>
                <a:lnTo>
                  <a:pt x="0" y="94786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BE"/>
          </a:p>
        </p:txBody>
      </p:sp>
      <p:sp>
        <p:nvSpPr>
          <p:cNvPr id="6" name="Footer Placeholder 1">
            <a:extLst>
              <a:ext uri="{FF2B5EF4-FFF2-40B4-BE49-F238E27FC236}">
                <a16:creationId xmlns:a16="http://schemas.microsoft.com/office/drawing/2014/main" id="{F439D193-172F-808A-17B9-4F6E3DE75B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6511" y="9526355"/>
            <a:ext cx="14218920" cy="795191"/>
          </a:xfrm>
        </p:spPr>
        <p:txBody>
          <a:bodyPr/>
          <a:lstStyle/>
          <a:p>
            <a:pPr algn="l"/>
            <a:r>
              <a:rPr lang="en-US" sz="1400" dirty="0">
                <a:solidFill>
                  <a:schemeClr val="bg1"/>
                </a:solidFill>
              </a:rPr>
              <a:t>Innovative interventions to improve social &amp; academic integration of STEM university students  © 2026 by In-4-STEM project is licensed under Creative Commons Attribution-NonCommercial-ShareAlike 4.0 International (CC BY-NC-SA 4.0) . To view a copy of this license, visit https://creativecommons.org/licenses/by-nc-sa/4.0/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1"/>
          <p:cNvSpPr txBox="1"/>
          <p:nvPr/>
        </p:nvSpPr>
        <p:spPr>
          <a:xfrm>
            <a:off x="1028700" y="893805"/>
            <a:ext cx="9354788" cy="8800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45"/>
              </a:lnSpc>
            </a:pPr>
            <a:r>
              <a:rPr lang="en-US" sz="5104" b="1" dirty="0">
                <a:solidFill>
                  <a:srgbClr val="007E8B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For each goal​</a:t>
            </a:r>
          </a:p>
        </p:txBody>
      </p:sp>
      <p:sp>
        <p:nvSpPr>
          <p:cNvPr id="22" name="Freeform 22"/>
          <p:cNvSpPr/>
          <p:nvPr/>
        </p:nvSpPr>
        <p:spPr>
          <a:xfrm>
            <a:off x="16785366" y="438329"/>
            <a:ext cx="947868" cy="947868"/>
          </a:xfrm>
          <a:custGeom>
            <a:avLst/>
            <a:gdLst/>
            <a:ahLst/>
            <a:cxnLst/>
            <a:rect l="l" t="t" r="r" b="b"/>
            <a:pathLst>
              <a:path w="947868" h="947868">
                <a:moveTo>
                  <a:pt x="0" y="0"/>
                </a:moveTo>
                <a:lnTo>
                  <a:pt x="947868" y="0"/>
                </a:lnTo>
                <a:lnTo>
                  <a:pt x="947868" y="947868"/>
                </a:lnTo>
                <a:lnTo>
                  <a:pt x="0" y="94786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BE"/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6C8FFA06-4BC2-091C-B097-5087B3FB0A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824847"/>
            <a:ext cx="9737678" cy="6970594"/>
          </a:xfrm>
        </p:spPr>
        <p:txBody>
          <a:bodyPr>
            <a:normAutofit fontScale="77500" lnSpcReduction="20000"/>
          </a:bodyPr>
          <a:lstStyle/>
          <a:p>
            <a:pPr marL="742950" indent="-742950" fontAlgn="base">
              <a:buAutoNum type="alphaLcParenBoth"/>
            </a:pPr>
            <a:r>
              <a:rPr lang="en-IE" sz="4400" dirty="0">
                <a:solidFill>
                  <a:srgbClr val="085E5E"/>
                </a:solidFill>
              </a:rPr>
              <a:t>rank its order of importance </a:t>
            </a:r>
          </a:p>
          <a:p>
            <a:pPr>
              <a:lnSpc>
                <a:spcPct val="170000"/>
              </a:lnSpc>
            </a:pPr>
            <a:r>
              <a:rPr lang="en-IE" dirty="0">
                <a:solidFill>
                  <a:srgbClr val="085E5E"/>
                </a:solidFill>
                <a:ea typeface="Open Sans Bold"/>
                <a:cs typeface="Open Sans Bold"/>
                <a:sym typeface="Open Sans Bold"/>
              </a:rPr>
              <a:t>Find out what sports options are in the Olympics</a:t>
            </a:r>
          </a:p>
          <a:p>
            <a:pPr>
              <a:lnSpc>
                <a:spcPct val="170000"/>
              </a:lnSpc>
            </a:pPr>
            <a:r>
              <a:rPr lang="en-IE" dirty="0">
                <a:solidFill>
                  <a:srgbClr val="085E5E"/>
                </a:solidFill>
                <a:ea typeface="Open Sans Bold"/>
                <a:cs typeface="Open Sans Bold"/>
                <a:sym typeface="Open Sans Bold"/>
              </a:rPr>
              <a:t>Start practising that sport</a:t>
            </a:r>
          </a:p>
          <a:p>
            <a:pPr>
              <a:lnSpc>
                <a:spcPct val="170000"/>
              </a:lnSpc>
            </a:pPr>
            <a:r>
              <a:rPr lang="en-IE" dirty="0">
                <a:solidFill>
                  <a:srgbClr val="085E5E"/>
                </a:solidFill>
                <a:ea typeface="Open Sans Bold"/>
                <a:cs typeface="Open Sans Bold"/>
                <a:sym typeface="Open Sans Bold"/>
              </a:rPr>
              <a:t>Devise a healthy eating plan</a:t>
            </a:r>
            <a:endParaRPr lang="en-IE" sz="4000" dirty="0">
              <a:solidFill>
                <a:srgbClr val="085E5E"/>
              </a:solidFill>
            </a:endParaRPr>
          </a:p>
          <a:p>
            <a:pPr marL="0" indent="0" fontAlgn="base">
              <a:buNone/>
            </a:pPr>
            <a:r>
              <a:rPr lang="en-IE" sz="4400" dirty="0">
                <a:solidFill>
                  <a:srgbClr val="085E5E"/>
                </a:solidFill>
              </a:rPr>
              <a:t>(b) give specific reasons why the goal is important for achieving the desired future </a:t>
            </a:r>
          </a:p>
          <a:p>
            <a:pPr marL="342900" marR="0" lvl="0" indent="-342900" algn="l" defTabSz="914400" rtl="0" eaLnBrk="1" fontAlgn="auto" latinLnBrk="0" hangingPunct="1">
              <a:lnSpc>
                <a:spcPct val="17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IE" sz="3200" b="0" i="0" u="none" strike="noStrike" kern="1200" cap="none" spc="0" normalizeH="0" baseline="0" noProof="0" dirty="0">
                <a:ln>
                  <a:noFill/>
                </a:ln>
                <a:solidFill>
                  <a:srgbClr val="085E5E"/>
                </a:solidFill>
                <a:effectLst/>
                <a:uLnTx/>
                <a:uFillTx/>
                <a:latin typeface="Calibri"/>
                <a:ea typeface="Open Sans Bold"/>
                <a:cs typeface="Open Sans Bold"/>
                <a:sym typeface="Open Sans Bold"/>
              </a:rPr>
              <a:t>Find out what sports options are in the Olympics: You need to know what the possibilities are to have any chance</a:t>
            </a:r>
            <a:endParaRPr lang="en-IE" sz="4000" dirty="0">
              <a:solidFill>
                <a:srgbClr val="085E5E"/>
              </a:solidFill>
            </a:endParaRPr>
          </a:p>
          <a:p>
            <a:pPr marL="0" indent="0" fontAlgn="base">
              <a:buNone/>
            </a:pPr>
            <a:r>
              <a:rPr lang="en-IE" sz="4400" dirty="0">
                <a:solidFill>
                  <a:srgbClr val="085E5E"/>
                </a:solidFill>
              </a:rPr>
              <a:t>(c) evaluate the attainability within a self-specified time frame </a:t>
            </a:r>
          </a:p>
          <a:p>
            <a:pPr marL="0" indent="0" fontAlgn="base">
              <a:lnSpc>
                <a:spcPct val="170000"/>
              </a:lnSpc>
              <a:buNone/>
            </a:pPr>
            <a:r>
              <a:rPr kumimoji="0" lang="en-IE" sz="3200" b="0" i="0" u="none" strike="noStrike" kern="1200" cap="none" spc="0" normalizeH="0" baseline="0" noProof="0" dirty="0">
                <a:ln>
                  <a:noFill/>
                </a:ln>
                <a:solidFill>
                  <a:srgbClr val="085E5E"/>
                </a:solidFill>
                <a:effectLst/>
                <a:uLnTx/>
                <a:uFillTx/>
                <a:latin typeface="Calibri"/>
                <a:ea typeface="Open Sans Bold"/>
                <a:cs typeface="Open Sans Bold"/>
                <a:sym typeface="Open Sans Bold"/>
              </a:rPr>
              <a:t>Find out what sports options are in the Olympics: Totally possible to figure this out before the end of today using google.</a:t>
            </a:r>
            <a:endParaRPr lang="en-IE" sz="4400" dirty="0">
              <a:solidFill>
                <a:srgbClr val="085E5E"/>
              </a:solidFill>
            </a:endParaRPr>
          </a:p>
          <a:p>
            <a:pPr marL="0" indent="0" fontAlgn="base">
              <a:buNone/>
            </a:pPr>
            <a:endParaRPr lang="en-IE" sz="4400" dirty="0">
              <a:solidFill>
                <a:srgbClr val="085E5E"/>
              </a:solidFill>
            </a:endParaRPr>
          </a:p>
          <a:p>
            <a:endParaRPr lang="en-IE" sz="4400" dirty="0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3C3B6A2D-CC5A-D9F3-0071-5E5A166241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9877425" y="2938462"/>
            <a:ext cx="7953375" cy="4410075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0C3A534B-4BC8-3705-F774-B4C01AB22486}"/>
              </a:ext>
            </a:extLst>
          </p:cNvPr>
          <p:cNvSpPr txBox="1"/>
          <p:nvPr/>
        </p:nvSpPr>
        <p:spPr>
          <a:xfrm>
            <a:off x="9877425" y="7348537"/>
            <a:ext cx="79533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900">
                <a:hlinkClick r:id="rId5" tooltip="https://dontpunchaclock.blogspot.com/2014/"/>
              </a:rPr>
              <a:t>This Photo</a:t>
            </a:r>
            <a:r>
              <a:rPr lang="en-IE" sz="900"/>
              <a:t> by Unknown Author is licensed under </a:t>
            </a:r>
            <a:r>
              <a:rPr lang="en-IE" sz="900">
                <a:hlinkClick r:id="rId6" tooltip="https://creativecommons.org/licenses/by/3.0/"/>
              </a:rPr>
              <a:t>CC BY</a:t>
            </a:r>
            <a:endParaRPr lang="en-IE" sz="90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D96FBF5-E605-1215-F61A-809D1F687A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6511" y="9526355"/>
            <a:ext cx="14218920" cy="795191"/>
          </a:xfrm>
        </p:spPr>
        <p:txBody>
          <a:bodyPr/>
          <a:lstStyle/>
          <a:p>
            <a:pPr algn="l"/>
            <a:r>
              <a:rPr lang="en-US" sz="1400" dirty="0">
                <a:solidFill>
                  <a:schemeClr val="tx1"/>
                </a:solidFill>
              </a:rPr>
              <a:t>Innovative interventions to improve social &amp; academic integration of STEM university students  © 2026 by In-4-STEM project is licensed under Creative Commons Attribution-NonCommercial-ShareAlike 4.0 International (CC BY-NC-SA 4.0) . To view a copy of this license, visit https://creativecommons.org/licenses/by-nc-sa/4.0/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7B9775-CFA9-D538-EBC9-C9C5B23A9D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1">
            <a:extLst>
              <a:ext uri="{FF2B5EF4-FFF2-40B4-BE49-F238E27FC236}">
                <a16:creationId xmlns:a16="http://schemas.microsoft.com/office/drawing/2014/main" id="{FAF6FD38-6BA1-5672-D928-DB724527E8A1}"/>
              </a:ext>
            </a:extLst>
          </p:cNvPr>
          <p:cNvSpPr txBox="1"/>
          <p:nvPr/>
        </p:nvSpPr>
        <p:spPr>
          <a:xfrm>
            <a:off x="906780" y="2953604"/>
            <a:ext cx="15756666" cy="627832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145"/>
              </a:lnSpc>
            </a:pPr>
            <a:r>
              <a:rPr lang="en-GB" sz="5104" b="1" dirty="0">
                <a:solidFill>
                  <a:srgbClr val="007E8B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What impact would achieving each goal have on specific aspects of my life and the lives of others (specific others, if you choose)</a:t>
            </a:r>
          </a:p>
          <a:p>
            <a:pPr algn="l">
              <a:lnSpc>
                <a:spcPts val="7145"/>
              </a:lnSpc>
            </a:pPr>
            <a:r>
              <a:rPr lang="en-GB" sz="4000" b="1" dirty="0">
                <a:solidFill>
                  <a:srgbClr val="007E8B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e.g. If I have to train for the Olympics, it will limit the time I have to spend with family and friends</a:t>
            </a:r>
          </a:p>
          <a:p>
            <a:pPr algn="l">
              <a:lnSpc>
                <a:spcPts val="7145"/>
              </a:lnSpc>
            </a:pPr>
            <a:r>
              <a:rPr lang="en-GB" sz="4000" b="1" dirty="0">
                <a:solidFill>
                  <a:srgbClr val="007E8B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Family and friends can attend the Olympic games and support me.</a:t>
            </a:r>
            <a:endParaRPr lang="en-US" sz="4000" b="1" dirty="0">
              <a:solidFill>
                <a:srgbClr val="007E8B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22" name="Freeform 22">
            <a:extLst>
              <a:ext uri="{FF2B5EF4-FFF2-40B4-BE49-F238E27FC236}">
                <a16:creationId xmlns:a16="http://schemas.microsoft.com/office/drawing/2014/main" id="{9FB75561-742D-CA3C-36EC-9A7F5F52FE8A}"/>
              </a:ext>
            </a:extLst>
          </p:cNvPr>
          <p:cNvSpPr/>
          <p:nvPr/>
        </p:nvSpPr>
        <p:spPr>
          <a:xfrm>
            <a:off x="16785366" y="438329"/>
            <a:ext cx="947868" cy="947868"/>
          </a:xfrm>
          <a:custGeom>
            <a:avLst/>
            <a:gdLst/>
            <a:ahLst/>
            <a:cxnLst/>
            <a:rect l="l" t="t" r="r" b="b"/>
            <a:pathLst>
              <a:path w="947868" h="947868">
                <a:moveTo>
                  <a:pt x="0" y="0"/>
                </a:moveTo>
                <a:lnTo>
                  <a:pt x="947868" y="0"/>
                </a:lnTo>
                <a:lnTo>
                  <a:pt x="947868" y="947868"/>
                </a:lnTo>
                <a:lnTo>
                  <a:pt x="0" y="94786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BE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B3402C8-F920-CE26-4472-4D4FFBF5B1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6511" y="9526355"/>
            <a:ext cx="14218920" cy="795191"/>
          </a:xfrm>
        </p:spPr>
        <p:txBody>
          <a:bodyPr/>
          <a:lstStyle/>
          <a:p>
            <a:pPr algn="l"/>
            <a:r>
              <a:rPr lang="en-US" sz="1400" dirty="0">
                <a:solidFill>
                  <a:schemeClr val="tx1"/>
                </a:solidFill>
              </a:rPr>
              <a:t>Innovative interventions to improve social &amp; academic integration of STEM university students  © 2026 by In-4-STEM project is licensed under Creative Commons Attribution-NonCommercial-ShareAlike 4.0 International (CC BY-NC-SA 4.0) . To view a copy of this license, visit https://creativecommons.org/licenses/by-nc-sa/4.0/</a:t>
            </a:r>
          </a:p>
        </p:txBody>
      </p:sp>
    </p:spTree>
    <p:extLst>
      <p:ext uri="{BB962C8B-B14F-4D97-AF65-F5344CB8AC3E}">
        <p14:creationId xmlns:p14="http://schemas.microsoft.com/office/powerpoint/2010/main" val="7371799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B4564E-8D40-DE5A-17D7-560DA96C19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1">
            <a:extLst>
              <a:ext uri="{FF2B5EF4-FFF2-40B4-BE49-F238E27FC236}">
                <a16:creationId xmlns:a16="http://schemas.microsoft.com/office/drawing/2014/main" id="{03DC7AEA-650E-F469-8425-8D8A8258CB7C}"/>
              </a:ext>
            </a:extLst>
          </p:cNvPr>
          <p:cNvSpPr txBox="1"/>
          <p:nvPr/>
        </p:nvSpPr>
        <p:spPr>
          <a:xfrm>
            <a:off x="1028700" y="3807044"/>
            <a:ext cx="15756666" cy="53545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145"/>
              </a:lnSpc>
            </a:pPr>
            <a:r>
              <a:rPr lang="en-GB" sz="5104" b="1" dirty="0">
                <a:solidFill>
                  <a:srgbClr val="007E8B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Determine subgoals and concrete strategies to achieve each goal</a:t>
            </a:r>
          </a:p>
          <a:p>
            <a:pPr algn="l">
              <a:lnSpc>
                <a:spcPts val="7145"/>
              </a:lnSpc>
            </a:pPr>
            <a:r>
              <a:rPr lang="en-GB" sz="4000" b="1" dirty="0">
                <a:solidFill>
                  <a:srgbClr val="007E8B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e.g. Subgoal: Achieve aerobic fitness</a:t>
            </a:r>
          </a:p>
          <a:p>
            <a:pPr algn="l">
              <a:lnSpc>
                <a:spcPts val="7145"/>
              </a:lnSpc>
            </a:pPr>
            <a:r>
              <a:rPr lang="en-GB" sz="3600" b="1" dirty="0">
                <a:solidFill>
                  <a:srgbClr val="007E8B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Concrete strategies: </a:t>
            </a:r>
          </a:p>
          <a:p>
            <a:pPr algn="l">
              <a:lnSpc>
                <a:spcPts val="7145"/>
              </a:lnSpc>
            </a:pPr>
            <a:r>
              <a:rPr lang="en-GB" sz="3600" b="1" dirty="0">
                <a:solidFill>
                  <a:srgbClr val="007E8B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Develop a workout plan</a:t>
            </a:r>
          </a:p>
          <a:p>
            <a:pPr algn="l">
              <a:lnSpc>
                <a:spcPts val="7145"/>
              </a:lnSpc>
            </a:pPr>
            <a:r>
              <a:rPr lang="en-GB" sz="3600" b="1" dirty="0">
                <a:solidFill>
                  <a:srgbClr val="007E8B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Start walking 20 minutes a day</a:t>
            </a:r>
            <a:endParaRPr lang="en-US" sz="3600" b="1" dirty="0">
              <a:solidFill>
                <a:srgbClr val="007E8B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22" name="Freeform 22">
            <a:extLst>
              <a:ext uri="{FF2B5EF4-FFF2-40B4-BE49-F238E27FC236}">
                <a16:creationId xmlns:a16="http://schemas.microsoft.com/office/drawing/2014/main" id="{87FD7166-1A3E-2798-E459-DFA524D10824}"/>
              </a:ext>
            </a:extLst>
          </p:cNvPr>
          <p:cNvSpPr/>
          <p:nvPr/>
        </p:nvSpPr>
        <p:spPr>
          <a:xfrm>
            <a:off x="16785366" y="438329"/>
            <a:ext cx="947868" cy="947868"/>
          </a:xfrm>
          <a:custGeom>
            <a:avLst/>
            <a:gdLst/>
            <a:ahLst/>
            <a:cxnLst/>
            <a:rect l="l" t="t" r="r" b="b"/>
            <a:pathLst>
              <a:path w="947868" h="947868">
                <a:moveTo>
                  <a:pt x="0" y="0"/>
                </a:moveTo>
                <a:lnTo>
                  <a:pt x="947868" y="0"/>
                </a:lnTo>
                <a:lnTo>
                  <a:pt x="947868" y="947868"/>
                </a:lnTo>
                <a:lnTo>
                  <a:pt x="0" y="94786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BE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0D67391-4A2C-B8A2-04B2-FDDC7F4F48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6511" y="9526355"/>
            <a:ext cx="14218920" cy="795191"/>
          </a:xfrm>
        </p:spPr>
        <p:txBody>
          <a:bodyPr/>
          <a:lstStyle/>
          <a:p>
            <a:pPr algn="l"/>
            <a:r>
              <a:rPr lang="en-US" sz="1400" dirty="0">
                <a:solidFill>
                  <a:schemeClr val="tx1"/>
                </a:solidFill>
              </a:rPr>
              <a:t>Innovative interventions to improve social &amp; academic integration of STEM university students  © 2026 by In-4-STEM project is licensed under Creative Commons Attribution-NonCommercial-ShareAlike 4.0 International (CC BY-NC-SA 4.0) . To view a copy of this license, visit https://creativecommons.org/licenses/by-nc-sa/4.0/</a:t>
            </a:r>
          </a:p>
        </p:txBody>
      </p:sp>
    </p:spTree>
    <p:extLst>
      <p:ext uri="{BB962C8B-B14F-4D97-AF65-F5344CB8AC3E}">
        <p14:creationId xmlns:p14="http://schemas.microsoft.com/office/powerpoint/2010/main" val="37707149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458601-57CC-594C-DE5E-65CDC8D347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1">
            <a:extLst>
              <a:ext uri="{FF2B5EF4-FFF2-40B4-BE49-F238E27FC236}">
                <a16:creationId xmlns:a16="http://schemas.microsoft.com/office/drawing/2014/main" id="{4B75C77C-3BD8-7A18-5E21-5B0513D98457}"/>
              </a:ext>
            </a:extLst>
          </p:cNvPr>
          <p:cNvSpPr txBox="1"/>
          <p:nvPr/>
        </p:nvSpPr>
        <p:spPr>
          <a:xfrm>
            <a:off x="1028700" y="3807044"/>
            <a:ext cx="15756666" cy="35468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145"/>
              </a:lnSpc>
            </a:pPr>
            <a:r>
              <a:rPr lang="en-GB" sz="5104" b="1" dirty="0">
                <a:solidFill>
                  <a:srgbClr val="007E8B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Identify potential obstacles and strategize to overcome these obstacles. </a:t>
            </a:r>
          </a:p>
          <a:p>
            <a:pPr algn="l">
              <a:lnSpc>
                <a:spcPts val="7145"/>
              </a:lnSpc>
            </a:pPr>
            <a:r>
              <a:rPr lang="en-GB" sz="4000" dirty="0">
                <a:solidFill>
                  <a:srgbClr val="007E8B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e.g. Obstacle: Sports injuries</a:t>
            </a:r>
          </a:p>
          <a:p>
            <a:pPr algn="l">
              <a:lnSpc>
                <a:spcPts val="7145"/>
              </a:lnSpc>
            </a:pPr>
            <a:r>
              <a:rPr lang="en-GB" sz="4000" dirty="0">
                <a:solidFill>
                  <a:srgbClr val="007E8B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Strategy: Engage a physiotherapist</a:t>
            </a:r>
            <a:endParaRPr lang="en-US" sz="4000" dirty="0">
              <a:solidFill>
                <a:srgbClr val="007E8B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22" name="Freeform 22">
            <a:extLst>
              <a:ext uri="{FF2B5EF4-FFF2-40B4-BE49-F238E27FC236}">
                <a16:creationId xmlns:a16="http://schemas.microsoft.com/office/drawing/2014/main" id="{C943D7DD-ADAA-9292-0026-29595A8FDE62}"/>
              </a:ext>
            </a:extLst>
          </p:cNvPr>
          <p:cNvSpPr/>
          <p:nvPr/>
        </p:nvSpPr>
        <p:spPr>
          <a:xfrm>
            <a:off x="16785366" y="438329"/>
            <a:ext cx="947868" cy="947868"/>
          </a:xfrm>
          <a:custGeom>
            <a:avLst/>
            <a:gdLst/>
            <a:ahLst/>
            <a:cxnLst/>
            <a:rect l="l" t="t" r="r" b="b"/>
            <a:pathLst>
              <a:path w="947868" h="947868">
                <a:moveTo>
                  <a:pt x="0" y="0"/>
                </a:moveTo>
                <a:lnTo>
                  <a:pt x="947868" y="0"/>
                </a:lnTo>
                <a:lnTo>
                  <a:pt x="947868" y="947868"/>
                </a:lnTo>
                <a:lnTo>
                  <a:pt x="0" y="94786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BE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C101DBA-7DA2-695A-9CC0-84CDCF7B4E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6511" y="9526355"/>
            <a:ext cx="14218920" cy="795191"/>
          </a:xfrm>
        </p:spPr>
        <p:txBody>
          <a:bodyPr/>
          <a:lstStyle/>
          <a:p>
            <a:pPr algn="l"/>
            <a:r>
              <a:rPr lang="en-US" sz="1400" dirty="0">
                <a:solidFill>
                  <a:schemeClr val="tx1"/>
                </a:solidFill>
              </a:rPr>
              <a:t>Innovative interventions to improve social &amp; academic integration of STEM university students  © 2026 by In-4-STEM project is licensed under Creative Commons Attribution-NonCommercial-ShareAlike 4.0 International (CC BY-NC-SA 4.0) . To view a copy of this license, visit https://creativecommons.org/licenses/by-nc-sa/4.0/</a:t>
            </a:r>
          </a:p>
        </p:txBody>
      </p:sp>
    </p:spTree>
    <p:extLst>
      <p:ext uri="{BB962C8B-B14F-4D97-AF65-F5344CB8AC3E}">
        <p14:creationId xmlns:p14="http://schemas.microsoft.com/office/powerpoint/2010/main" val="24702970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E8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91165"/>
          </a:xfrm>
          <a:custGeom>
            <a:avLst/>
            <a:gdLst/>
            <a:ahLst/>
            <a:cxnLst/>
            <a:rect l="l" t="t" r="r" b="b"/>
            <a:pathLst>
              <a:path w="18288000" h="10291165">
                <a:moveTo>
                  <a:pt x="0" y="0"/>
                </a:moveTo>
                <a:lnTo>
                  <a:pt x="18288000" y="0"/>
                </a:lnTo>
                <a:lnTo>
                  <a:pt x="18288000" y="10291165"/>
                </a:lnTo>
                <a:lnTo>
                  <a:pt x="0" y="1029116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23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BE"/>
          </a:p>
        </p:txBody>
      </p:sp>
      <p:sp>
        <p:nvSpPr>
          <p:cNvPr id="3" name="Freeform 3"/>
          <p:cNvSpPr/>
          <p:nvPr/>
        </p:nvSpPr>
        <p:spPr>
          <a:xfrm>
            <a:off x="16785366" y="438329"/>
            <a:ext cx="947868" cy="947868"/>
          </a:xfrm>
          <a:custGeom>
            <a:avLst/>
            <a:gdLst/>
            <a:ahLst/>
            <a:cxnLst/>
            <a:rect l="l" t="t" r="r" b="b"/>
            <a:pathLst>
              <a:path w="947868" h="947868">
                <a:moveTo>
                  <a:pt x="0" y="0"/>
                </a:moveTo>
                <a:lnTo>
                  <a:pt x="947868" y="0"/>
                </a:lnTo>
                <a:lnTo>
                  <a:pt x="947868" y="947868"/>
                </a:lnTo>
                <a:lnTo>
                  <a:pt x="0" y="94786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BE"/>
          </a:p>
        </p:txBody>
      </p:sp>
      <p:sp>
        <p:nvSpPr>
          <p:cNvPr id="7" name="TextBox 7"/>
          <p:cNvSpPr txBox="1"/>
          <p:nvPr/>
        </p:nvSpPr>
        <p:spPr>
          <a:xfrm>
            <a:off x="685800" y="4127463"/>
            <a:ext cx="16099566" cy="12412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88620" lvl="1" algn="ctr">
              <a:lnSpc>
                <a:spcPts val="5040"/>
              </a:lnSpc>
            </a:pPr>
            <a:r>
              <a:rPr lang="en-GB" sz="36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The difference between school and university from a social and academic perspectives </a:t>
            </a:r>
            <a:endParaRPr lang="en-US" sz="3600" b="1" dirty="0">
              <a:solidFill>
                <a:srgbClr val="FFFFFF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028700" y="893805"/>
            <a:ext cx="12045855" cy="8519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145"/>
              </a:lnSpc>
            </a:pPr>
            <a:r>
              <a:rPr lang="en-US" sz="5104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Peer Mentor led Discussion</a:t>
            </a:r>
          </a:p>
        </p:txBody>
      </p:sp>
      <p:sp>
        <p:nvSpPr>
          <p:cNvPr id="4" name="Footer Placeholder 1">
            <a:extLst>
              <a:ext uri="{FF2B5EF4-FFF2-40B4-BE49-F238E27FC236}">
                <a16:creationId xmlns:a16="http://schemas.microsoft.com/office/drawing/2014/main" id="{DDB5A908-6A21-E00D-7359-9F59A7C248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6511" y="9526355"/>
            <a:ext cx="14218920" cy="795191"/>
          </a:xfrm>
        </p:spPr>
        <p:txBody>
          <a:bodyPr/>
          <a:lstStyle/>
          <a:p>
            <a:pPr algn="l"/>
            <a:r>
              <a:rPr lang="en-US" sz="1400" dirty="0">
                <a:solidFill>
                  <a:schemeClr val="bg1"/>
                </a:solidFill>
              </a:rPr>
              <a:t>Innovative interventions to improve social &amp; academic integration of STEM university students  © 2026 by In-4-STEM project is licensed under Creative Commons Attribution-NonCommercial-ShareAlike 4.0 International (CC BY-NC-SA 4.0) . To view a copy of this license, visit https://creativecommons.org/licenses/by-nc-sa/4.0/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91165"/>
          </a:xfrm>
          <a:custGeom>
            <a:avLst/>
            <a:gdLst/>
            <a:ahLst/>
            <a:cxnLst/>
            <a:rect l="l" t="t" r="r" b="b"/>
            <a:pathLst>
              <a:path w="18288000" h="10291165">
                <a:moveTo>
                  <a:pt x="0" y="0"/>
                </a:moveTo>
                <a:lnTo>
                  <a:pt x="18288000" y="0"/>
                </a:lnTo>
                <a:lnTo>
                  <a:pt x="18288000" y="10291165"/>
                </a:lnTo>
                <a:lnTo>
                  <a:pt x="0" y="1029116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23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BE"/>
          </a:p>
        </p:txBody>
      </p:sp>
      <p:sp>
        <p:nvSpPr>
          <p:cNvPr id="3" name="Freeform 3"/>
          <p:cNvSpPr/>
          <p:nvPr/>
        </p:nvSpPr>
        <p:spPr>
          <a:xfrm>
            <a:off x="16785366" y="438329"/>
            <a:ext cx="947868" cy="947868"/>
          </a:xfrm>
          <a:custGeom>
            <a:avLst/>
            <a:gdLst/>
            <a:ahLst/>
            <a:cxnLst/>
            <a:rect l="l" t="t" r="r" b="b"/>
            <a:pathLst>
              <a:path w="947868" h="947868">
                <a:moveTo>
                  <a:pt x="0" y="0"/>
                </a:moveTo>
                <a:lnTo>
                  <a:pt x="947868" y="0"/>
                </a:lnTo>
                <a:lnTo>
                  <a:pt x="947868" y="947868"/>
                </a:lnTo>
                <a:lnTo>
                  <a:pt x="0" y="94786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BE"/>
          </a:p>
        </p:txBody>
      </p:sp>
      <p:sp>
        <p:nvSpPr>
          <p:cNvPr id="7" name="TextBox 7"/>
          <p:cNvSpPr txBox="1"/>
          <p:nvPr/>
        </p:nvSpPr>
        <p:spPr>
          <a:xfrm>
            <a:off x="685800" y="2785529"/>
            <a:ext cx="16099566" cy="57296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960120" lvl="1" indent="-571500" algn="l">
              <a:lnSpc>
                <a:spcPts val="5040"/>
              </a:lnSpc>
              <a:buFont typeface="Arial" panose="020B0604020202020204" pitchFamily="34" charset="0"/>
              <a:buChar char="•"/>
            </a:pPr>
            <a:r>
              <a:rPr lang="en-GB" sz="3600" b="1" dirty="0">
                <a:solidFill>
                  <a:srgbClr val="085E5E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Think about what works well for you when studying e.g. do you study best in the library or at home?</a:t>
            </a:r>
            <a:r>
              <a:rPr lang="en-US" sz="3600" b="1" dirty="0">
                <a:solidFill>
                  <a:srgbClr val="085E5E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Do you prefer working on your own or collaborating with others? etc.</a:t>
            </a:r>
          </a:p>
          <a:p>
            <a:pPr marL="960120" lvl="1" indent="-571500" algn="l">
              <a:lnSpc>
                <a:spcPts val="5040"/>
              </a:lnSpc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rgbClr val="085E5E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What do you find challenging? e.g. Early mornings or late nights? </a:t>
            </a:r>
            <a:r>
              <a:rPr lang="en-US" sz="3600" b="1" dirty="0" err="1">
                <a:solidFill>
                  <a:srgbClr val="085E5E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Maths</a:t>
            </a:r>
            <a:r>
              <a:rPr lang="en-US" sz="3600" b="1" dirty="0">
                <a:solidFill>
                  <a:srgbClr val="085E5E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? etc.</a:t>
            </a:r>
          </a:p>
          <a:p>
            <a:pPr marL="960120" lvl="1" indent="-571500" algn="l">
              <a:lnSpc>
                <a:spcPts val="5040"/>
              </a:lnSpc>
              <a:buFont typeface="Arial" panose="020B0604020202020204" pitchFamily="34" charset="0"/>
              <a:buChar char="•"/>
            </a:pPr>
            <a:endParaRPr lang="en-US" sz="3600" b="1" dirty="0">
              <a:solidFill>
                <a:srgbClr val="085E5E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marL="960120" lvl="1" indent="-571500" algn="l">
              <a:lnSpc>
                <a:spcPts val="5040"/>
              </a:lnSpc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rgbClr val="085E5E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Refer to these tips for studying effectively if you need inspiration - </a:t>
            </a:r>
            <a:r>
              <a:rPr lang="en-US" sz="3600" b="1" dirty="0">
                <a:solidFill>
                  <a:srgbClr val="085E5E"/>
                </a:solidFill>
                <a:latin typeface="Open Sans Bold"/>
                <a:ea typeface="Open Sans Bold"/>
                <a:cs typeface="Open Sans Bold"/>
                <a:sym typeface="Open Sans Bold"/>
                <a:hlinkClick r:id="rId5"/>
              </a:rPr>
              <a:t>https://oxfordlearning.com/how-to-study-effectively/</a:t>
            </a:r>
            <a:r>
              <a:rPr lang="en-US" sz="3600" b="1" dirty="0">
                <a:solidFill>
                  <a:srgbClr val="085E5E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</a:p>
          <a:p>
            <a:pPr marL="960120" lvl="1" indent="-571500" algn="l">
              <a:lnSpc>
                <a:spcPts val="5040"/>
              </a:lnSpc>
              <a:buFont typeface="Arial" panose="020B0604020202020204" pitchFamily="34" charset="0"/>
              <a:buChar char="•"/>
            </a:pPr>
            <a:endParaRPr lang="en-GB" sz="3600" b="1" dirty="0">
              <a:solidFill>
                <a:srgbClr val="085E5E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028700" y="893805"/>
            <a:ext cx="12296847" cy="17624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145"/>
              </a:lnSpc>
            </a:pPr>
            <a:r>
              <a:rPr lang="en-US" sz="5104" b="1" dirty="0">
                <a:solidFill>
                  <a:srgbClr val="085E5E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Study Skills for learning university courses</a:t>
            </a:r>
          </a:p>
        </p:txBody>
      </p:sp>
      <p:sp>
        <p:nvSpPr>
          <p:cNvPr id="4" name="Footer Placeholder 1">
            <a:extLst>
              <a:ext uri="{FF2B5EF4-FFF2-40B4-BE49-F238E27FC236}">
                <a16:creationId xmlns:a16="http://schemas.microsoft.com/office/drawing/2014/main" id="{31CB5AFF-E809-3946-5815-35EE855479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6511" y="9526355"/>
            <a:ext cx="14218920" cy="795191"/>
          </a:xfrm>
        </p:spPr>
        <p:txBody>
          <a:bodyPr/>
          <a:lstStyle/>
          <a:p>
            <a:pPr algn="l"/>
            <a:r>
              <a:rPr lang="en-US" sz="1400" dirty="0">
                <a:solidFill>
                  <a:schemeClr val="tx1"/>
                </a:solidFill>
              </a:rPr>
              <a:t>Innovative interventions to improve social &amp; academic integration of STEM university students  © 2026 by In-4-STEM project is licensed under Creative Commons Attribution-NonCommercial-ShareAlike 4.0 International (CC BY-NC-SA 4.0) . To view a copy of this license, visit https://creativecommons.org/licenses/by-nc-sa/4.0/</a:t>
            </a:r>
          </a:p>
        </p:txBody>
      </p:sp>
    </p:spTree>
    <p:extLst>
      <p:ext uri="{BB962C8B-B14F-4D97-AF65-F5344CB8AC3E}">
        <p14:creationId xmlns:p14="http://schemas.microsoft.com/office/powerpoint/2010/main" val="7155773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E8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57602FB-A5DA-2F1D-B6D2-C5A0E3BAB3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285FCE6-85B9-4F65-1F49-21E455DD45F7}"/>
              </a:ext>
            </a:extLst>
          </p:cNvPr>
          <p:cNvSpPr/>
          <p:nvPr/>
        </p:nvSpPr>
        <p:spPr>
          <a:xfrm>
            <a:off x="0" y="0"/>
            <a:ext cx="18288000" cy="10291165"/>
          </a:xfrm>
          <a:custGeom>
            <a:avLst/>
            <a:gdLst/>
            <a:ahLst/>
            <a:cxnLst/>
            <a:rect l="l" t="t" r="r" b="b"/>
            <a:pathLst>
              <a:path w="18288000" h="10291165">
                <a:moveTo>
                  <a:pt x="0" y="0"/>
                </a:moveTo>
                <a:lnTo>
                  <a:pt x="18288000" y="0"/>
                </a:lnTo>
                <a:lnTo>
                  <a:pt x="18288000" y="10291165"/>
                </a:lnTo>
                <a:lnTo>
                  <a:pt x="0" y="1029116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23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B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789C3EAB-F5A5-4821-0C0B-F9AE7676CC0A}"/>
              </a:ext>
            </a:extLst>
          </p:cNvPr>
          <p:cNvSpPr/>
          <p:nvPr/>
        </p:nvSpPr>
        <p:spPr>
          <a:xfrm>
            <a:off x="16785366" y="438329"/>
            <a:ext cx="947868" cy="947868"/>
          </a:xfrm>
          <a:custGeom>
            <a:avLst/>
            <a:gdLst/>
            <a:ahLst/>
            <a:cxnLst/>
            <a:rect l="l" t="t" r="r" b="b"/>
            <a:pathLst>
              <a:path w="947868" h="947868">
                <a:moveTo>
                  <a:pt x="0" y="0"/>
                </a:moveTo>
                <a:lnTo>
                  <a:pt x="947868" y="0"/>
                </a:lnTo>
                <a:lnTo>
                  <a:pt x="947868" y="947868"/>
                </a:lnTo>
                <a:lnTo>
                  <a:pt x="0" y="94786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B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378913B6-A80C-49BA-B2B5-DC25405DC29C}"/>
              </a:ext>
            </a:extLst>
          </p:cNvPr>
          <p:cNvSpPr txBox="1"/>
          <p:nvPr/>
        </p:nvSpPr>
        <p:spPr>
          <a:xfrm>
            <a:off x="685800" y="4127463"/>
            <a:ext cx="16099566" cy="6000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88620" marR="0" lvl="1" indent="0" algn="ctr" defTabSz="914400" rtl="0" eaLnBrk="1" fontAlgn="auto" latinLnBrk="0" hangingPunct="1">
              <a:lnSpc>
                <a:spcPts val="50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36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</a:t>
            </a:r>
            <a:r>
              <a:rPr kumimoji="0" lang="en-GB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Bold"/>
                <a:ea typeface="Open Sans Bold"/>
                <a:cs typeface="Open Sans Bold"/>
                <a:sym typeface="Open Sans Bold"/>
              </a:rPr>
              <a:t>ocial</a:t>
            </a: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Bold"/>
                <a:ea typeface="Open Sans Bold"/>
                <a:cs typeface="Open Sans Bold"/>
                <a:sym typeface="Open Sans Bold"/>
              </a:rPr>
              <a:t> skills for communicating with lecturers 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9F3DA968-8821-D002-D14D-B47CA91690E5}"/>
              </a:ext>
            </a:extLst>
          </p:cNvPr>
          <p:cNvSpPr txBox="1"/>
          <p:nvPr/>
        </p:nvSpPr>
        <p:spPr>
          <a:xfrm>
            <a:off x="1028700" y="893805"/>
            <a:ext cx="12045855" cy="8519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714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104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Bold"/>
                <a:ea typeface="Open Sans Bold"/>
                <a:cs typeface="Open Sans Bold"/>
                <a:sym typeface="Open Sans Bold"/>
              </a:rPr>
              <a:t>Peer Mentor led Discussion</a:t>
            </a:r>
          </a:p>
        </p:txBody>
      </p:sp>
      <p:sp>
        <p:nvSpPr>
          <p:cNvPr id="4" name="Footer Placeholder 1">
            <a:extLst>
              <a:ext uri="{FF2B5EF4-FFF2-40B4-BE49-F238E27FC236}">
                <a16:creationId xmlns:a16="http://schemas.microsoft.com/office/drawing/2014/main" id="{494A5AE0-C590-2E74-36B1-AEC3C4F62B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6511" y="9526355"/>
            <a:ext cx="14218920" cy="795191"/>
          </a:xfrm>
        </p:spPr>
        <p:txBody>
          <a:bodyPr/>
          <a:lstStyle/>
          <a:p>
            <a:pPr algn="l"/>
            <a:r>
              <a:rPr lang="en-US" sz="1400" dirty="0">
                <a:solidFill>
                  <a:schemeClr val="bg1"/>
                </a:solidFill>
              </a:rPr>
              <a:t>Innovative interventions to improve social &amp; academic integration of STEM university students  © 2026 by In-4-STEM project is licensed under Creative Commons Attribution-NonCommercial-ShareAlike 4.0 International (CC BY-NC-SA 4.0) . To view a copy of this license, visit https://creativecommons.org/licenses/by-nc-sa/4.0/</a:t>
            </a:r>
          </a:p>
        </p:txBody>
      </p:sp>
    </p:spTree>
    <p:extLst>
      <p:ext uri="{BB962C8B-B14F-4D97-AF65-F5344CB8AC3E}">
        <p14:creationId xmlns:p14="http://schemas.microsoft.com/office/powerpoint/2010/main" val="6463931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99FFD1-1C69-526B-0086-4417491CB3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4B99AF0-09BD-CBC1-DA1D-A1FDD262F6C6}"/>
              </a:ext>
            </a:extLst>
          </p:cNvPr>
          <p:cNvSpPr/>
          <p:nvPr/>
        </p:nvSpPr>
        <p:spPr>
          <a:xfrm>
            <a:off x="0" y="0"/>
            <a:ext cx="18288000" cy="10291165"/>
          </a:xfrm>
          <a:custGeom>
            <a:avLst/>
            <a:gdLst/>
            <a:ahLst/>
            <a:cxnLst/>
            <a:rect l="l" t="t" r="r" b="b"/>
            <a:pathLst>
              <a:path w="18288000" h="10291165">
                <a:moveTo>
                  <a:pt x="0" y="0"/>
                </a:moveTo>
                <a:lnTo>
                  <a:pt x="18288000" y="0"/>
                </a:lnTo>
                <a:lnTo>
                  <a:pt x="18288000" y="10291165"/>
                </a:lnTo>
                <a:lnTo>
                  <a:pt x="0" y="1029116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23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B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972D53B1-E6D9-CBD1-2900-9DD82328977C}"/>
              </a:ext>
            </a:extLst>
          </p:cNvPr>
          <p:cNvSpPr/>
          <p:nvPr/>
        </p:nvSpPr>
        <p:spPr>
          <a:xfrm>
            <a:off x="16785366" y="438329"/>
            <a:ext cx="947868" cy="947868"/>
          </a:xfrm>
          <a:custGeom>
            <a:avLst/>
            <a:gdLst/>
            <a:ahLst/>
            <a:cxnLst/>
            <a:rect l="l" t="t" r="r" b="b"/>
            <a:pathLst>
              <a:path w="947868" h="947868">
                <a:moveTo>
                  <a:pt x="0" y="0"/>
                </a:moveTo>
                <a:lnTo>
                  <a:pt x="947868" y="0"/>
                </a:lnTo>
                <a:lnTo>
                  <a:pt x="947868" y="947868"/>
                </a:lnTo>
                <a:lnTo>
                  <a:pt x="0" y="94786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B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EDE76ABA-373D-27E2-BCE7-7DCDD15032BA}"/>
              </a:ext>
            </a:extLst>
          </p:cNvPr>
          <p:cNvSpPr txBox="1"/>
          <p:nvPr/>
        </p:nvSpPr>
        <p:spPr>
          <a:xfrm>
            <a:off x="685800" y="4127463"/>
            <a:ext cx="16099566" cy="12412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88620" marR="0" lvl="1" indent="0" algn="ctr" defTabSz="914400" rtl="0" eaLnBrk="1" fontAlgn="auto" latinLnBrk="0" hangingPunct="1">
              <a:lnSpc>
                <a:spcPts val="50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3600" b="1" dirty="0">
                <a:solidFill>
                  <a:srgbClr val="085E5E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Interpersonal conflict skills for forming relationships with other students 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85E5E"/>
              </a:solidFill>
              <a:effectLst/>
              <a:uLnTx/>
              <a:uFillTx/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B3E03D6F-38A0-FC56-3646-75A339371178}"/>
              </a:ext>
            </a:extLst>
          </p:cNvPr>
          <p:cNvSpPr txBox="1"/>
          <p:nvPr/>
        </p:nvSpPr>
        <p:spPr>
          <a:xfrm>
            <a:off x="1028700" y="893805"/>
            <a:ext cx="12045855" cy="8519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714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104" b="1" i="0" u="none" strike="noStrike" kern="1200" cap="none" spc="0" normalizeH="0" baseline="0" noProof="0" dirty="0">
                <a:ln>
                  <a:noFill/>
                </a:ln>
                <a:solidFill>
                  <a:srgbClr val="085E5E"/>
                </a:solidFill>
                <a:effectLst/>
                <a:uLnTx/>
                <a:uFillTx/>
                <a:latin typeface="Open Sans Bold"/>
                <a:ea typeface="Open Sans Bold"/>
                <a:cs typeface="Open Sans Bold"/>
                <a:sym typeface="Open Sans Bold"/>
              </a:rPr>
              <a:t>Peer Mentor led Discussion</a:t>
            </a:r>
          </a:p>
        </p:txBody>
      </p:sp>
      <p:sp>
        <p:nvSpPr>
          <p:cNvPr id="4" name="Footer Placeholder 1">
            <a:extLst>
              <a:ext uri="{FF2B5EF4-FFF2-40B4-BE49-F238E27FC236}">
                <a16:creationId xmlns:a16="http://schemas.microsoft.com/office/drawing/2014/main" id="{7A961A5F-4242-D111-78B4-F2F88DB017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6511" y="9526355"/>
            <a:ext cx="14218920" cy="795191"/>
          </a:xfrm>
        </p:spPr>
        <p:txBody>
          <a:bodyPr/>
          <a:lstStyle/>
          <a:p>
            <a:pPr algn="l"/>
            <a:r>
              <a:rPr lang="en-US" sz="1400" dirty="0">
                <a:solidFill>
                  <a:schemeClr val="tx1"/>
                </a:solidFill>
              </a:rPr>
              <a:t>Innovative interventions to improve social &amp; academic integration of STEM university students  © 2026 by In-4-STEM project is licensed under Creative Commons Attribution-NonCommercial-ShareAlike 4.0 International (CC BY-NC-SA 4.0) . To view a copy of this license, visit https://creativecommons.org/licenses/by-nc-sa/4.0/</a:t>
            </a:r>
          </a:p>
        </p:txBody>
      </p:sp>
    </p:spTree>
    <p:extLst>
      <p:ext uri="{BB962C8B-B14F-4D97-AF65-F5344CB8AC3E}">
        <p14:creationId xmlns:p14="http://schemas.microsoft.com/office/powerpoint/2010/main" val="1512094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7921AC-0D0C-C04C-8821-C99B7AE15D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1FBF004-49CA-CFE8-D090-6CAA0D2266E7}"/>
              </a:ext>
            </a:extLst>
          </p:cNvPr>
          <p:cNvSpPr/>
          <p:nvPr/>
        </p:nvSpPr>
        <p:spPr>
          <a:xfrm>
            <a:off x="0" y="0"/>
            <a:ext cx="18288000" cy="10291165"/>
          </a:xfrm>
          <a:custGeom>
            <a:avLst/>
            <a:gdLst/>
            <a:ahLst/>
            <a:cxnLst/>
            <a:rect l="l" t="t" r="r" b="b"/>
            <a:pathLst>
              <a:path w="18288000" h="10291165">
                <a:moveTo>
                  <a:pt x="0" y="0"/>
                </a:moveTo>
                <a:lnTo>
                  <a:pt x="18288000" y="0"/>
                </a:lnTo>
                <a:lnTo>
                  <a:pt x="18288000" y="10291165"/>
                </a:lnTo>
                <a:lnTo>
                  <a:pt x="0" y="1029116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23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B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65CD71DF-5901-6AC9-938A-D2FE5495E93C}"/>
              </a:ext>
            </a:extLst>
          </p:cNvPr>
          <p:cNvSpPr/>
          <p:nvPr/>
        </p:nvSpPr>
        <p:spPr>
          <a:xfrm>
            <a:off x="16785366" y="438329"/>
            <a:ext cx="947868" cy="947868"/>
          </a:xfrm>
          <a:custGeom>
            <a:avLst/>
            <a:gdLst/>
            <a:ahLst/>
            <a:cxnLst/>
            <a:rect l="l" t="t" r="r" b="b"/>
            <a:pathLst>
              <a:path w="947868" h="947868">
                <a:moveTo>
                  <a:pt x="0" y="0"/>
                </a:moveTo>
                <a:lnTo>
                  <a:pt x="947868" y="0"/>
                </a:lnTo>
                <a:lnTo>
                  <a:pt x="947868" y="947868"/>
                </a:lnTo>
                <a:lnTo>
                  <a:pt x="0" y="94786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B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7EB19B91-A31F-FE3F-8CAB-67611CEE72B5}"/>
              </a:ext>
            </a:extLst>
          </p:cNvPr>
          <p:cNvSpPr txBox="1"/>
          <p:nvPr/>
        </p:nvSpPr>
        <p:spPr>
          <a:xfrm>
            <a:off x="685800" y="4127463"/>
            <a:ext cx="16099566" cy="38060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88620" marR="0" lvl="1" indent="0" algn="ctr" defTabSz="914400" rtl="0" eaLnBrk="1" fontAlgn="auto" latinLnBrk="0" hangingPunct="1">
              <a:lnSpc>
                <a:spcPts val="50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3600" b="1">
                <a:solidFill>
                  <a:srgbClr val="085E5E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What do you think you will find/ are finding </a:t>
            </a:r>
            <a:r>
              <a:rPr lang="en-GB" sz="3600" b="1" dirty="0">
                <a:solidFill>
                  <a:srgbClr val="085E5E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difficult to cope with?</a:t>
            </a:r>
          </a:p>
          <a:p>
            <a:pPr marL="388620" marR="0" lvl="1" indent="0" algn="ctr" defTabSz="914400" rtl="0" eaLnBrk="1" fontAlgn="auto" latinLnBrk="0" hangingPunct="1">
              <a:lnSpc>
                <a:spcPts val="50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3600" b="1" dirty="0">
              <a:solidFill>
                <a:srgbClr val="085E5E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marL="388620" lvl="1" algn="ctr">
              <a:lnSpc>
                <a:spcPts val="5040"/>
              </a:lnSpc>
              <a:defRPr/>
            </a:pPr>
            <a:r>
              <a:rPr kumimoji="0" lang="en-GB" sz="3600" b="1" i="0" u="none" strike="noStrike" kern="1200" cap="none" spc="0" normalizeH="0" baseline="0" noProof="0">
                <a:ln>
                  <a:noFill/>
                </a:ln>
                <a:solidFill>
                  <a:srgbClr val="085E5E"/>
                </a:solidFill>
                <a:effectLst/>
                <a:uLnTx/>
                <a:uFillTx/>
                <a:latin typeface="Open Sans Bold"/>
                <a:ea typeface="Open Sans Bold"/>
                <a:cs typeface="Open Sans Bold"/>
                <a:sym typeface="Open Sans Bold"/>
              </a:rPr>
              <a:t>Discuss</a:t>
            </a:r>
            <a:r>
              <a:rPr lang="en-GB" sz="3600" b="1">
                <a:solidFill>
                  <a:srgbClr val="085E5E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 </a:t>
            </a:r>
            <a:r>
              <a:rPr kumimoji="0" lang="en-GB" sz="3600" b="1" i="0" u="none" strike="noStrike" kern="1200" cap="none" spc="0" normalizeH="0" baseline="0" noProof="0">
                <a:ln>
                  <a:noFill/>
                </a:ln>
                <a:solidFill>
                  <a:srgbClr val="085E5E"/>
                </a:solidFill>
                <a:effectLst/>
                <a:uLnTx/>
                <a:uFillTx/>
                <a:latin typeface="Open Sans Bold"/>
                <a:ea typeface="Open Sans Bold"/>
                <a:cs typeface="Open Sans Bold"/>
                <a:sym typeface="Open Sans Bold"/>
              </a:rPr>
              <a:t>and identify coping mechanisms collaboratively.</a:t>
            </a:r>
            <a:endParaRPr lang="en-GB" sz="3600" b="1" i="0" u="none" strike="noStrike" kern="1200" cap="none" spc="0" normalizeH="0" baseline="0" noProof="0">
              <a:ln>
                <a:noFill/>
              </a:ln>
              <a:solidFill>
                <a:srgbClr val="085E5E"/>
              </a:solidFill>
              <a:effectLst/>
              <a:uLnTx/>
              <a:uFillTx/>
              <a:latin typeface="Open Sans Bold"/>
              <a:ea typeface="Open Sans Bold"/>
              <a:cs typeface="Open Sans Bold"/>
            </a:endParaRPr>
          </a:p>
          <a:p>
            <a:pPr marL="388620" marR="0" lvl="1" indent="0" algn="ctr" defTabSz="914400" rtl="0" eaLnBrk="1" fontAlgn="auto" latinLnBrk="0" hangingPunct="1">
              <a:lnSpc>
                <a:spcPts val="50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3600" b="1" dirty="0">
                <a:solidFill>
                  <a:srgbClr val="085E5E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Refer to this post for helpful suggestions: </a:t>
            </a:r>
            <a:r>
              <a:rPr lang="en-GB" sz="3600" b="1" dirty="0">
                <a:solidFill>
                  <a:srgbClr val="085E5E"/>
                </a:solidFill>
                <a:latin typeface="Open Sans Bold"/>
                <a:ea typeface="Open Sans Bold"/>
                <a:cs typeface="Open Sans Bold"/>
                <a:sym typeface="Open Sans Bold"/>
                <a:hlinkClick r:id="rId5"/>
              </a:rPr>
              <a:t>https://www.savethestudent.org/freshers/13-skills-to-help-you-survive-university.html</a:t>
            </a:r>
            <a:r>
              <a:rPr lang="en-GB" sz="3600" b="1" dirty="0">
                <a:solidFill>
                  <a:srgbClr val="085E5E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85E5E"/>
              </a:solidFill>
              <a:effectLst/>
              <a:uLnTx/>
              <a:uFillTx/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9B2E802C-52CF-E753-D190-8B7B447042EA}"/>
              </a:ext>
            </a:extLst>
          </p:cNvPr>
          <p:cNvSpPr txBox="1"/>
          <p:nvPr/>
        </p:nvSpPr>
        <p:spPr>
          <a:xfrm>
            <a:off x="1028700" y="893805"/>
            <a:ext cx="12045855" cy="8519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714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104" b="1" i="0" u="none" strike="noStrike" kern="1200" cap="none" spc="0" normalizeH="0" baseline="0" noProof="0" dirty="0">
                <a:ln>
                  <a:noFill/>
                </a:ln>
                <a:solidFill>
                  <a:srgbClr val="085E5E"/>
                </a:solidFill>
                <a:effectLst/>
                <a:uLnTx/>
                <a:uFillTx/>
                <a:latin typeface="Open Sans Bold"/>
                <a:ea typeface="Open Sans Bold"/>
                <a:cs typeface="Open Sans Bold"/>
                <a:sym typeface="Open Sans Bold"/>
              </a:rPr>
              <a:t>Coping Skills</a:t>
            </a:r>
          </a:p>
        </p:txBody>
      </p:sp>
      <p:sp>
        <p:nvSpPr>
          <p:cNvPr id="4" name="Footer Placeholder 1">
            <a:extLst>
              <a:ext uri="{FF2B5EF4-FFF2-40B4-BE49-F238E27FC236}">
                <a16:creationId xmlns:a16="http://schemas.microsoft.com/office/drawing/2014/main" id="{AF0CF6E1-AE6A-EE71-032C-4012E6BAB6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6511" y="9526355"/>
            <a:ext cx="14218920" cy="795191"/>
          </a:xfrm>
        </p:spPr>
        <p:txBody>
          <a:bodyPr/>
          <a:lstStyle/>
          <a:p>
            <a:pPr algn="l"/>
            <a:r>
              <a:rPr lang="en-US" sz="1400" dirty="0">
                <a:solidFill>
                  <a:schemeClr val="tx1"/>
                </a:solidFill>
              </a:rPr>
              <a:t>Innovative interventions to improve social &amp; academic integration of STEM university students  © 2026 by In-4-STEM project is licensed under Creative Commons Attribution-NonCommercial-ShareAlike 4.0 International (CC BY-NC-SA 4.0) . To view a copy of this license, visit https://creativecommons.org/licenses/by-nc-sa/4.0/</a:t>
            </a:r>
          </a:p>
        </p:txBody>
      </p:sp>
    </p:spTree>
    <p:extLst>
      <p:ext uri="{BB962C8B-B14F-4D97-AF65-F5344CB8AC3E}">
        <p14:creationId xmlns:p14="http://schemas.microsoft.com/office/powerpoint/2010/main" val="5857141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2D7F42-E7EA-37F9-D293-BE4CCC9F57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8B001A84-BE21-9306-9996-9389D411544D}"/>
              </a:ext>
            </a:extLst>
          </p:cNvPr>
          <p:cNvSpPr txBox="1"/>
          <p:nvPr/>
        </p:nvSpPr>
        <p:spPr>
          <a:xfrm>
            <a:off x="1291192" y="2909091"/>
            <a:ext cx="10690860" cy="68409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025"/>
              </a:lnSpc>
            </a:pPr>
            <a:r>
              <a:rPr lang="en-GB" sz="3200" dirty="0">
                <a:solidFill>
                  <a:srgbClr val="085E5E"/>
                </a:solidFill>
              </a:rPr>
              <a:t>Devise a self-supervised daily and weekly personal timetables. Develop back-up plans to prepare for potential problems </a:t>
            </a:r>
          </a:p>
          <a:p>
            <a:pPr>
              <a:lnSpc>
                <a:spcPts val="6025"/>
              </a:lnSpc>
            </a:pPr>
            <a:r>
              <a:rPr lang="en-GB" sz="3200" dirty="0">
                <a:solidFill>
                  <a:srgbClr val="085E5E"/>
                </a:solidFill>
              </a:rPr>
              <a:t>Be realistic!</a:t>
            </a:r>
          </a:p>
          <a:p>
            <a:pPr>
              <a:lnSpc>
                <a:spcPts val="6025"/>
              </a:lnSpc>
            </a:pPr>
            <a:r>
              <a:rPr lang="en-GB" sz="3200" dirty="0">
                <a:solidFill>
                  <a:srgbClr val="085E5E"/>
                </a:solidFill>
              </a:rPr>
              <a:t>Time management training: </a:t>
            </a:r>
          </a:p>
          <a:p>
            <a:pPr>
              <a:lnSpc>
                <a:spcPts val="6025"/>
              </a:lnSpc>
            </a:pPr>
            <a:endParaRPr lang="en-GB" sz="3200" dirty="0">
              <a:solidFill>
                <a:srgbClr val="085E5E"/>
              </a:solidFill>
            </a:endParaRPr>
          </a:p>
          <a:p>
            <a:pPr>
              <a:lnSpc>
                <a:spcPts val="6025"/>
              </a:lnSpc>
            </a:pPr>
            <a:r>
              <a:rPr lang="en-GB" sz="3200" dirty="0">
                <a:solidFill>
                  <a:srgbClr val="085E5E"/>
                </a:solidFill>
              </a:rPr>
              <a:t>On this website there are 10 suggestions for better time management. </a:t>
            </a:r>
          </a:p>
          <a:p>
            <a:pPr>
              <a:lnSpc>
                <a:spcPts val="6025"/>
              </a:lnSpc>
            </a:pPr>
            <a:r>
              <a:rPr lang="en-GB" sz="3200" dirty="0">
                <a:solidFill>
                  <a:srgbClr val="085E5E"/>
                </a:solidFill>
                <a:hlinkClick r:id="rId3"/>
              </a:rPr>
              <a:t>https://fieldreport.caes.uga.edu/publications/C1042/time-management-10-strategies-for-better-time-management/</a:t>
            </a:r>
            <a:r>
              <a:rPr lang="en-GB" sz="3200" dirty="0">
                <a:solidFill>
                  <a:srgbClr val="085E5E"/>
                </a:solidFill>
              </a:rPr>
              <a:t> </a:t>
            </a:r>
            <a:endParaRPr lang="en-IE" sz="3200" dirty="0">
              <a:solidFill>
                <a:srgbClr val="085E5E"/>
              </a:solidFill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77B3ECB1-1D0A-5855-68DC-6E3C8F14EAB7}"/>
              </a:ext>
            </a:extLst>
          </p:cNvPr>
          <p:cNvSpPr txBox="1"/>
          <p:nvPr/>
        </p:nvSpPr>
        <p:spPr>
          <a:xfrm>
            <a:off x="1028700" y="893805"/>
            <a:ext cx="15075658" cy="17125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145"/>
              </a:lnSpc>
            </a:pPr>
            <a:r>
              <a:rPr lang="en-GB" sz="3600" b="1" dirty="0">
                <a:solidFill>
                  <a:srgbClr val="085E5E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Set concrete benchmarks to monitor progress and motivate to completion</a:t>
            </a:r>
            <a:endParaRPr lang="en-US" sz="3600" b="1" dirty="0">
              <a:solidFill>
                <a:srgbClr val="085E5E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5D1984A1-6642-EA6B-9D55-7C5A2E37EF30}"/>
              </a:ext>
            </a:extLst>
          </p:cNvPr>
          <p:cNvSpPr/>
          <p:nvPr/>
        </p:nvSpPr>
        <p:spPr>
          <a:xfrm>
            <a:off x="16785366" y="438329"/>
            <a:ext cx="947868" cy="947868"/>
          </a:xfrm>
          <a:custGeom>
            <a:avLst/>
            <a:gdLst/>
            <a:ahLst/>
            <a:cxnLst/>
            <a:rect l="l" t="t" r="r" b="b"/>
            <a:pathLst>
              <a:path w="947868" h="947868">
                <a:moveTo>
                  <a:pt x="0" y="0"/>
                </a:moveTo>
                <a:lnTo>
                  <a:pt x="947868" y="0"/>
                </a:lnTo>
                <a:lnTo>
                  <a:pt x="947868" y="947868"/>
                </a:lnTo>
                <a:lnTo>
                  <a:pt x="0" y="94786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BE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8EFC61E-75AF-BEC8-30F5-258A7103CBA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10713135" y="4537295"/>
            <a:ext cx="7272457" cy="328823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4F7C2F98-58AE-4963-4C25-45C804A22A79}"/>
              </a:ext>
            </a:extLst>
          </p:cNvPr>
          <p:cNvSpPr txBox="1"/>
          <p:nvPr/>
        </p:nvSpPr>
        <p:spPr>
          <a:xfrm>
            <a:off x="12781640" y="7825525"/>
            <a:ext cx="410695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900">
                <a:hlinkClick r:id="rId6" tooltip="https://pressbooks.bccampus.ca/studystrategizesucceed/chapter/create-a-weekly-schedule-that-works/"/>
              </a:rPr>
              <a:t>This Photo</a:t>
            </a:r>
            <a:r>
              <a:rPr lang="en-IE" sz="900"/>
              <a:t> by Unknown Author is licensed under </a:t>
            </a:r>
            <a:r>
              <a:rPr lang="en-IE" sz="900">
                <a:hlinkClick r:id="rId7" tooltip="https://creativecommons.org/licenses/by-sa/3.0/"/>
              </a:rPr>
              <a:t>CC BY-SA</a:t>
            </a:r>
            <a:endParaRPr lang="en-IE" sz="900"/>
          </a:p>
        </p:txBody>
      </p:sp>
      <p:sp>
        <p:nvSpPr>
          <p:cNvPr id="3" name="Footer Placeholder 1">
            <a:extLst>
              <a:ext uri="{FF2B5EF4-FFF2-40B4-BE49-F238E27FC236}">
                <a16:creationId xmlns:a16="http://schemas.microsoft.com/office/drawing/2014/main" id="{E9C120AA-F1A6-1536-76E6-4F8A143598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6511" y="9526355"/>
            <a:ext cx="14218920" cy="795191"/>
          </a:xfrm>
        </p:spPr>
        <p:txBody>
          <a:bodyPr/>
          <a:lstStyle/>
          <a:p>
            <a:pPr algn="l"/>
            <a:r>
              <a:rPr lang="en-US" sz="1400" dirty="0">
                <a:solidFill>
                  <a:schemeClr val="tx1"/>
                </a:solidFill>
              </a:rPr>
              <a:t>Innovative interventions to improve social &amp; academic integration of STEM university students  © 2026 by In-4-STEM project is licensed under Creative Commons Attribution-NonCommercial-ShareAlike 4.0 International (CC BY-NC-SA 4.0) . To view a copy of this license, visit https://creativecommons.org/licenses/by-nc-sa/4.0/</a:t>
            </a:r>
          </a:p>
        </p:txBody>
      </p:sp>
    </p:spTree>
    <p:extLst>
      <p:ext uri="{BB962C8B-B14F-4D97-AF65-F5344CB8AC3E}">
        <p14:creationId xmlns:p14="http://schemas.microsoft.com/office/powerpoint/2010/main" val="5403715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49D5B5-072F-8CA5-7E4B-BAC7B5951C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6A1456DE-4121-AC94-A291-2E18860A802C}"/>
              </a:ext>
            </a:extLst>
          </p:cNvPr>
          <p:cNvSpPr txBox="1"/>
          <p:nvPr/>
        </p:nvSpPr>
        <p:spPr>
          <a:xfrm>
            <a:off x="1260712" y="3366291"/>
            <a:ext cx="10690860" cy="15388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025"/>
              </a:lnSpc>
            </a:pPr>
            <a:r>
              <a:rPr lang="en-GB" sz="5400" dirty="0">
                <a:solidFill>
                  <a:srgbClr val="085E5E"/>
                </a:solidFill>
              </a:rPr>
              <a:t>Evaluate the degree to which I am committed to achievement. </a:t>
            </a:r>
            <a:r>
              <a:rPr lang="en-IE" sz="5400" dirty="0">
                <a:solidFill>
                  <a:srgbClr val="085E5E"/>
                </a:solidFill>
              </a:rPr>
              <a:t> </a:t>
            </a:r>
            <a:endParaRPr lang="en-IE" sz="5400" dirty="0">
              <a:solidFill>
                <a:srgbClr val="085E5E"/>
              </a:solidFill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F59B9007-B9B9-E783-4DF1-E551D22CC758}"/>
              </a:ext>
            </a:extLst>
          </p:cNvPr>
          <p:cNvSpPr txBox="1"/>
          <p:nvPr/>
        </p:nvSpPr>
        <p:spPr>
          <a:xfrm>
            <a:off x="1028700" y="893805"/>
            <a:ext cx="15075658" cy="8041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145"/>
              </a:lnSpc>
            </a:pPr>
            <a:r>
              <a:rPr lang="en-IE" sz="3600" dirty="0">
                <a:solidFill>
                  <a:schemeClr val="bg1"/>
                </a:solidFill>
              </a:rPr>
              <a:t>Based on the free writing exercise, establish what my desired future is</a:t>
            </a:r>
            <a:endParaRPr lang="en-US" sz="3600" b="1" dirty="0">
              <a:solidFill>
                <a:schemeClr val="bg1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7E00143A-F35D-6A00-34F0-814C1DA2B8CD}"/>
              </a:ext>
            </a:extLst>
          </p:cNvPr>
          <p:cNvSpPr/>
          <p:nvPr/>
        </p:nvSpPr>
        <p:spPr>
          <a:xfrm>
            <a:off x="16785366" y="438329"/>
            <a:ext cx="947868" cy="947868"/>
          </a:xfrm>
          <a:custGeom>
            <a:avLst/>
            <a:gdLst/>
            <a:ahLst/>
            <a:cxnLst/>
            <a:rect l="l" t="t" r="r" b="b"/>
            <a:pathLst>
              <a:path w="947868" h="947868">
                <a:moveTo>
                  <a:pt x="0" y="0"/>
                </a:moveTo>
                <a:lnTo>
                  <a:pt x="947868" y="0"/>
                </a:lnTo>
                <a:lnTo>
                  <a:pt x="947868" y="947868"/>
                </a:lnTo>
                <a:lnTo>
                  <a:pt x="0" y="94786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BE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E6B836E-E0FB-DF09-376E-2B108DE7F6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10553399" y="4599010"/>
            <a:ext cx="7179835" cy="3948909"/>
          </a:xfrm>
          <a:prstGeom prst="rect">
            <a:avLst/>
          </a:prstGeom>
        </p:spPr>
      </p:pic>
      <p:sp>
        <p:nvSpPr>
          <p:cNvPr id="3" name="Footer Placeholder 1">
            <a:extLst>
              <a:ext uri="{FF2B5EF4-FFF2-40B4-BE49-F238E27FC236}">
                <a16:creationId xmlns:a16="http://schemas.microsoft.com/office/drawing/2014/main" id="{EC480A4D-3EFE-3B70-6195-0F04790A21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6511" y="9526355"/>
            <a:ext cx="14218920" cy="795191"/>
          </a:xfrm>
        </p:spPr>
        <p:txBody>
          <a:bodyPr/>
          <a:lstStyle/>
          <a:p>
            <a:pPr algn="l"/>
            <a:r>
              <a:rPr lang="en-US" sz="1400" dirty="0">
                <a:solidFill>
                  <a:schemeClr val="tx1"/>
                </a:solidFill>
              </a:rPr>
              <a:t>Innovative interventions to improve social &amp; academic integration of STEM university students  © 2026 by In-4-STEM project is licensed under Creative Commons Attribution-NonCommercial-ShareAlike 4.0 International (CC BY-NC-SA 4.0) . To view a copy of this license, visit https://creativecommons.org/licenses/by-nc-sa/4.0/</a:t>
            </a:r>
          </a:p>
        </p:txBody>
      </p:sp>
    </p:spTree>
    <p:extLst>
      <p:ext uri="{BB962C8B-B14F-4D97-AF65-F5344CB8AC3E}">
        <p14:creationId xmlns:p14="http://schemas.microsoft.com/office/powerpoint/2010/main" val="27095142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985325" y="449831"/>
            <a:ext cx="10690860" cy="7194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025"/>
              </a:lnSpc>
            </a:pPr>
            <a:r>
              <a:rPr lang="en-US" sz="4300" b="1">
                <a:solidFill>
                  <a:srgbClr val="085E5E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References</a:t>
            </a:r>
          </a:p>
        </p:txBody>
      </p:sp>
      <p:sp>
        <p:nvSpPr>
          <p:cNvPr id="5" name="Freeform 5"/>
          <p:cNvSpPr/>
          <p:nvPr/>
        </p:nvSpPr>
        <p:spPr>
          <a:xfrm>
            <a:off x="16785366" y="438329"/>
            <a:ext cx="947868" cy="947868"/>
          </a:xfrm>
          <a:custGeom>
            <a:avLst/>
            <a:gdLst/>
            <a:ahLst/>
            <a:cxnLst/>
            <a:rect l="l" t="t" r="r" b="b"/>
            <a:pathLst>
              <a:path w="947868" h="947868">
                <a:moveTo>
                  <a:pt x="0" y="0"/>
                </a:moveTo>
                <a:lnTo>
                  <a:pt x="947868" y="0"/>
                </a:lnTo>
                <a:lnTo>
                  <a:pt x="947868" y="947868"/>
                </a:lnTo>
                <a:lnTo>
                  <a:pt x="0" y="94786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BE"/>
          </a:p>
        </p:txBody>
      </p:sp>
      <p:sp>
        <p:nvSpPr>
          <p:cNvPr id="6" name="TextBox 2">
            <a:extLst>
              <a:ext uri="{FF2B5EF4-FFF2-40B4-BE49-F238E27FC236}">
                <a16:creationId xmlns:a16="http://schemas.microsoft.com/office/drawing/2014/main" id="{C54781D2-1AF7-B0FE-C42D-F78873F52751}"/>
              </a:ext>
            </a:extLst>
          </p:cNvPr>
          <p:cNvSpPr txBox="1"/>
          <p:nvPr/>
        </p:nvSpPr>
        <p:spPr>
          <a:xfrm>
            <a:off x="642424" y="1386197"/>
            <a:ext cx="16616876" cy="37484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IE" sz="3200" dirty="0" err="1"/>
              <a:t>Morisano</a:t>
            </a:r>
            <a:r>
              <a:rPr lang="en-IE" sz="3200" dirty="0"/>
              <a:t>, D., Hirsh, J. B., Peterson, J. B., Pihl, R. O., &amp; Shore, B. M. (2010). Setting, elaborating, and reflecting on personal goals improves academic performance. </a:t>
            </a:r>
            <a:r>
              <a:rPr lang="en-IE" sz="3200" i="1" dirty="0"/>
              <a:t>Journal of applied psychology</a:t>
            </a:r>
            <a:r>
              <a:rPr lang="en-IE" sz="3200" dirty="0"/>
              <a:t>, </a:t>
            </a:r>
            <a:r>
              <a:rPr lang="en-IE" sz="3200" i="1" dirty="0"/>
              <a:t>95</a:t>
            </a:r>
            <a:r>
              <a:rPr lang="en-IE" sz="3200" dirty="0"/>
              <a:t>(2), 255. 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IE" sz="3200" dirty="0"/>
              <a:t>Robbins, S. B., Lauver, K., Le, H., Davis, D., Langley, R., &amp; Carlstrom, A. (2004). Do Psychosocial and Study Skill Factors Predict College Outcomes? A Meta-Analysis. Psychological Bulletin, 130(2), 261–288. https://doi.org/10.1037/0033-2909.130.2.261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nl-BE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Footer Placeholder 1">
            <a:extLst>
              <a:ext uri="{FF2B5EF4-FFF2-40B4-BE49-F238E27FC236}">
                <a16:creationId xmlns:a16="http://schemas.microsoft.com/office/drawing/2014/main" id="{73881776-EBB8-70C2-E3D5-C9C32EAEFD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6511" y="9526355"/>
            <a:ext cx="14218920" cy="795191"/>
          </a:xfrm>
        </p:spPr>
        <p:txBody>
          <a:bodyPr/>
          <a:lstStyle/>
          <a:p>
            <a:pPr algn="l"/>
            <a:r>
              <a:rPr lang="en-US" sz="1400" dirty="0">
                <a:solidFill>
                  <a:schemeClr val="tx1"/>
                </a:solidFill>
              </a:rPr>
              <a:t>Innovative interventions to improve social &amp; academic integration of STEM university students  © 2026 by In-4-STEM project is licensed under Creative Commons Attribution-NonCommercial-ShareAlike 4.0 International (CC BY-NC-SA 4.0) . To view a copy of this license, visit https://creativecommons.org/licenses/by-nc-sa/4.0/</a:t>
            </a:r>
          </a:p>
        </p:txBody>
      </p:sp>
    </p:spTree>
    <p:extLst>
      <p:ext uri="{BB962C8B-B14F-4D97-AF65-F5344CB8AC3E}">
        <p14:creationId xmlns:p14="http://schemas.microsoft.com/office/powerpoint/2010/main" val="8074048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47B9305936734596E7A22AFD701D2B" ma:contentTypeVersion="12" ma:contentTypeDescription="Create a new document." ma:contentTypeScope="" ma:versionID="635d6659088a29354e9e491f02c6bd86">
  <xsd:schema xmlns:xsd="http://www.w3.org/2001/XMLSchema" xmlns:xs="http://www.w3.org/2001/XMLSchema" xmlns:p="http://schemas.microsoft.com/office/2006/metadata/properties" xmlns:ns2="9f1af3c0-e95f-4e6f-904d-2fc2c00e9c95" xmlns:ns3="fd49e15b-f634-49a3-bcda-8178c74fc018" targetNamespace="http://schemas.microsoft.com/office/2006/metadata/properties" ma:root="true" ma:fieldsID="3739ea963a4c12fcd66a0815cac478a8" ns2:_="" ns3:_="">
    <xsd:import namespace="9f1af3c0-e95f-4e6f-904d-2fc2c00e9c95"/>
    <xsd:import namespace="fd49e15b-f634-49a3-bcda-8178c74fc01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ObjectDetectorVersions" minOccurs="0"/>
                <xsd:element ref="ns2:MediaServiceSearchProperties" minOccurs="0"/>
                <xsd:element ref="ns2:MediaServiceDateTake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f1af3c0-e95f-4e6f-904d-2fc2c00e9c9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8b6fc0cd-01fe-45a4-a6f7-42bcc5426b5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1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d49e15b-f634-49a3-bcda-8178c74fc018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da750b75-d889-4d7f-98b8-35f33cad547b}" ma:internalName="TaxCatchAll" ma:showField="CatchAllData" ma:web="fd49e15b-f634-49a3-bcda-8178c74fc01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f1af3c0-e95f-4e6f-904d-2fc2c00e9c95">
      <Terms xmlns="http://schemas.microsoft.com/office/infopath/2007/PartnerControls"/>
    </lcf76f155ced4ddcb4097134ff3c332f>
    <TaxCatchAll xmlns="fd49e15b-f634-49a3-bcda-8178c74fc018" xsi:nil="true"/>
  </documentManagement>
</p:properties>
</file>

<file path=customXml/itemProps1.xml><?xml version="1.0" encoding="utf-8"?>
<ds:datastoreItem xmlns:ds="http://schemas.openxmlformats.org/officeDocument/2006/customXml" ds:itemID="{2B07B2EB-D46B-474E-ABD7-98ED3894FB4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f1af3c0-e95f-4e6f-904d-2fc2c00e9c95"/>
    <ds:schemaRef ds:uri="fd49e15b-f634-49a3-bcda-8178c74fc01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A8D6505-7F56-4703-BF14-9F46BE31458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C5C380E-0755-47E4-9841-D723F9B817C4}">
  <ds:schemaRefs>
    <ds:schemaRef ds:uri="http://www.w3.org/XML/1998/namespace"/>
    <ds:schemaRef ds:uri="http://purl.org/dc/elements/1.1/"/>
    <ds:schemaRef ds:uri="http://schemas.microsoft.com/office/2006/metadata/properties"/>
    <ds:schemaRef ds:uri="http://schemas.microsoft.com/office/infopath/2007/PartnerControls"/>
    <ds:schemaRef ds:uri="9f1af3c0-e95f-4e6f-904d-2fc2c00e9c95"/>
    <ds:schemaRef ds:uri="http://schemas.microsoft.com/office/2006/documentManagement/types"/>
    <ds:schemaRef ds:uri="http://schemas.openxmlformats.org/package/2006/metadata/core-properties"/>
    <ds:schemaRef ds:uri="fd49e15b-f634-49a3-bcda-8178c74fc018"/>
    <ds:schemaRef ds:uri="http://purl.org/dc/dcmitype/"/>
    <ds:schemaRef ds:uri="http://purl.org/dc/terms/"/>
  </ds:schemaRefs>
</ds:datastoreItem>
</file>

<file path=docMetadata/LabelInfo.xml><?xml version="1.0" encoding="utf-8"?>
<clbl:labelList xmlns:clbl="http://schemas.microsoft.com/office/2020/mipLabelMetadata">
  <clbl:label id="{766317cb-e948-4e5f-8cec-dabc8e2fd5da}" enabled="0" method="" siteId="{766317cb-e948-4e5f-8cec-dabc8e2fd5da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194</TotalTime>
  <Words>2122</Words>
  <Application>Microsoft Office PowerPoint</Application>
  <PresentationFormat>Custom</PresentationFormat>
  <Paragraphs>144</Paragraphs>
  <Slides>18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6" baseType="lpstr">
      <vt:lpstr>Open Sans</vt:lpstr>
      <vt:lpstr>Calibri</vt:lpstr>
      <vt:lpstr>Open Sans Bold</vt:lpstr>
      <vt:lpstr>Courier New</vt:lpstr>
      <vt:lpstr>Arial Nova Light</vt:lpstr>
      <vt:lpstr>Arial</vt:lpstr>
      <vt:lpstr>Aptos</vt:lpstr>
      <vt:lpstr>Office Theme</vt:lpstr>
      <vt:lpstr>PowerPoint Presentation</vt:lpstr>
      <vt:lpstr>PowerPoint Presentation</vt:lpstr>
      <vt:lpstr>Proactivity Orientation Program (POP)</vt:lpstr>
      <vt:lpstr>Reflection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Join the online kick-off of Erasmus+ Project In-4-STEM!</dc:title>
  <dc:creator>Carolien Van Soom</dc:creator>
  <cp:lastModifiedBy>Ventura-Medina, Esther</cp:lastModifiedBy>
  <cp:revision>33</cp:revision>
  <dcterms:created xsi:type="dcterms:W3CDTF">2006-08-16T00:00:00Z</dcterms:created>
  <dcterms:modified xsi:type="dcterms:W3CDTF">2026-10-10T15:25:59Z</dcterms:modified>
  <dc:identifier>DAGh-Gs0bZ8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0x0101003B47B9305936734596E7A22AFD701D2B</vt:lpwstr>
  </property>
  <property fmtid="{D5CDD505-2E9C-101B-9397-08002B2CF9AE}" pid="3" name="MediaServiceImageTags">
    <vt:lpwstr/>
  </property>
</Properties>
</file>